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4"/>
    <p:sldMasterId id="2147483668" r:id="rId5"/>
  </p:sldMasterIdLst>
  <p:notesMasterIdLst>
    <p:notesMasterId r:id="rId22"/>
  </p:notesMasterIdLst>
  <p:sldIdLst>
    <p:sldId id="288" r:id="rId6"/>
    <p:sldId id="298" r:id="rId7"/>
    <p:sldId id="311" r:id="rId8"/>
    <p:sldId id="344" r:id="rId9"/>
    <p:sldId id="302" r:id="rId10"/>
    <p:sldId id="315" r:id="rId11"/>
    <p:sldId id="350" r:id="rId12"/>
    <p:sldId id="345" r:id="rId13"/>
    <p:sldId id="351" r:id="rId14"/>
    <p:sldId id="348" r:id="rId15"/>
    <p:sldId id="352" r:id="rId16"/>
    <p:sldId id="349" r:id="rId17"/>
    <p:sldId id="353" r:id="rId18"/>
    <p:sldId id="303" r:id="rId19"/>
    <p:sldId id="325" r:id="rId20"/>
    <p:sldId id="343" r:id="rId21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B756FAD-B075-979F-8521-9929A905EB33}" name="Giulia Bertazzini" initials="GB" userId="Giulia Bertazzini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69E1"/>
    <a:srgbClr val="9201DB"/>
    <a:srgbClr val="ED8801"/>
    <a:srgbClr val="C71585"/>
    <a:srgbClr val="004C7F"/>
    <a:srgbClr val="228B22"/>
    <a:srgbClr val="E6E3EA"/>
    <a:srgbClr val="C5D8FF"/>
    <a:srgbClr val="E4C1FF"/>
    <a:srgbClr val="B3E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Stile medio 2 - Color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677" autoAdjust="0"/>
    <p:restoredTop sz="94660"/>
  </p:normalViewPr>
  <p:slideViewPr>
    <p:cSldViewPr snapToGrid="0">
      <p:cViewPr>
        <p:scale>
          <a:sx n="100" d="100"/>
          <a:sy n="100" d="100"/>
        </p:scale>
        <p:origin x="868" y="2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microsoft.com/office/2018/10/relationships/authors" Target="author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gif>
</file>

<file path=ppt/media/image2.sv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3.png>
</file>

<file path=ppt/media/image4.svg>
</file>

<file path=ppt/media/image5.gif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69159-4415-4104-A338-ADB1F10021B6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40A40-B69D-48EA-8835-9FA8B907E2CA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841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9E101C8-01C8-4B28-9200-8F5F59BBE13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894E78-83DE-4496-95B1-85764941A119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it-IT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100CA79-4304-4734-ADF8-EF215B6FFA6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F107C69-D254-45AD-A825-3BEEE566F5D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646629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45051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356098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81370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76412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198346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66789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9E101C8-01C8-4B28-9200-8F5F59BBE13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894E78-83DE-4496-95B1-85764941A119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it-IT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100CA79-4304-4734-ADF8-EF215B6FFA6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F107C69-D254-45AD-A825-3BEEE566F5D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379169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430591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35325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64202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3170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24248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16046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2684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76171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30473D0-9E22-44C4-8304-BE5937C61A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360" y="1121879"/>
            <a:ext cx="6857280" cy="2387771"/>
          </a:xfrm>
        </p:spPr>
        <p:txBody>
          <a:bodyPr anchor="b"/>
          <a:lstStyle>
            <a:lvl1pPr algn="ctr">
              <a:defRPr sz="5443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5DBBCC1-7DED-407E-B0D0-DC52EC4638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360" y="3601819"/>
            <a:ext cx="6857280" cy="1656174"/>
          </a:xfrm>
        </p:spPr>
        <p:txBody>
          <a:bodyPr/>
          <a:lstStyle>
            <a:lvl1pPr marL="0" indent="0" algn="ctr">
              <a:buNone/>
              <a:defRPr sz="2177"/>
            </a:lvl1pPr>
            <a:lvl2pPr marL="414726" indent="0" algn="ctr">
              <a:buNone/>
              <a:defRPr sz="1814"/>
            </a:lvl2pPr>
            <a:lvl3pPr marL="829452" indent="0" algn="ctr">
              <a:buNone/>
              <a:defRPr sz="1633"/>
            </a:lvl3pPr>
            <a:lvl4pPr marL="1244178" indent="0" algn="ctr">
              <a:buNone/>
              <a:defRPr sz="1451"/>
            </a:lvl4pPr>
            <a:lvl5pPr marL="1658904" indent="0" algn="ctr">
              <a:buNone/>
              <a:defRPr sz="1451"/>
            </a:lvl5pPr>
            <a:lvl6pPr marL="2073631" indent="0" algn="ctr">
              <a:buNone/>
              <a:defRPr sz="1451"/>
            </a:lvl6pPr>
            <a:lvl7pPr marL="2488357" indent="0" algn="ctr">
              <a:buNone/>
              <a:defRPr sz="1451"/>
            </a:lvl7pPr>
            <a:lvl8pPr marL="2903083" indent="0" algn="ctr">
              <a:buNone/>
              <a:defRPr sz="1451"/>
            </a:lvl8pPr>
            <a:lvl9pPr marL="3317809" indent="0" algn="ctr">
              <a:buNone/>
              <a:defRPr sz="1451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457252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C37229-3A3A-4F7D-AD4D-150841703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A46154F-BA52-4600-AE16-7889CDD876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2365285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EE547236-8C63-44B3-8D56-0BA3666B13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369120" y="914496"/>
            <a:ext cx="2056320" cy="521910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C7CD6F8-D5F7-44E2-9940-44E5512C78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95841" y="914496"/>
            <a:ext cx="6035040" cy="521910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3801453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C7B3E5-9C71-413A-91F6-A4E978BA73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360" y="1121879"/>
            <a:ext cx="6857280" cy="2387771"/>
          </a:xfrm>
        </p:spPr>
        <p:txBody>
          <a:bodyPr anchor="b"/>
          <a:lstStyle>
            <a:lvl1pPr algn="ctr">
              <a:defRPr sz="5443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BFC50C7-0925-401D-A8BE-14DC58CCEA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360" y="3601819"/>
            <a:ext cx="6857280" cy="1656174"/>
          </a:xfrm>
        </p:spPr>
        <p:txBody>
          <a:bodyPr/>
          <a:lstStyle>
            <a:lvl1pPr marL="0" indent="0" algn="ctr">
              <a:buNone/>
              <a:defRPr sz="2177"/>
            </a:lvl1pPr>
            <a:lvl2pPr marL="414726" indent="0" algn="ctr">
              <a:buNone/>
              <a:defRPr sz="1814"/>
            </a:lvl2pPr>
            <a:lvl3pPr marL="829452" indent="0" algn="ctr">
              <a:buNone/>
              <a:defRPr sz="1633"/>
            </a:lvl3pPr>
            <a:lvl4pPr marL="1244178" indent="0" algn="ctr">
              <a:buNone/>
              <a:defRPr sz="1451"/>
            </a:lvl4pPr>
            <a:lvl5pPr marL="1658904" indent="0" algn="ctr">
              <a:buNone/>
              <a:defRPr sz="1451"/>
            </a:lvl5pPr>
            <a:lvl6pPr marL="2073631" indent="0" algn="ctr">
              <a:buNone/>
              <a:defRPr sz="1451"/>
            </a:lvl6pPr>
            <a:lvl7pPr marL="2488357" indent="0" algn="ctr">
              <a:buNone/>
              <a:defRPr sz="1451"/>
            </a:lvl7pPr>
            <a:lvl8pPr marL="2903083" indent="0" algn="ctr">
              <a:buNone/>
              <a:defRPr sz="1451"/>
            </a:lvl8pPr>
            <a:lvl9pPr marL="3317809" indent="0" algn="ctr">
              <a:buNone/>
              <a:defRPr sz="1451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B92177C-C015-400E-8B8B-60EA4CC43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AAFAF9D-6BBA-4DD1-A54B-F974BB4E4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1E3E2C9-061E-4FFE-B612-6AF80ABF3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E783F0-8C4E-4120-B2FB-3431EFFC1349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415668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E5927B-5D18-4B19-9AAE-FD9E89AF2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3825465-7495-42E7-9722-832DD78BEC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B759993-8DEC-4622-ABE3-FFD543959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94C0BC7-6068-44C7-8B40-869B74308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BD9768-C7CF-41F5-B34F-BD8726A01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BD6B4DB-B96E-4EE7-8EBB-5FD324C2752C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36701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E4C058C-5DB2-43C3-9472-BAC09BAC4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521" y="1709460"/>
            <a:ext cx="7886880" cy="2852939"/>
          </a:xfrm>
        </p:spPr>
        <p:txBody>
          <a:bodyPr anchor="b"/>
          <a:lstStyle>
            <a:lvl1pPr>
              <a:defRPr sz="5443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57DA235-B9F9-4214-87A4-4A73D7BA3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521" y="4589763"/>
            <a:ext cx="7886880" cy="1499197"/>
          </a:xfrm>
        </p:spPr>
        <p:txBody>
          <a:bodyPr/>
          <a:lstStyle>
            <a:lvl1pPr marL="0" indent="0">
              <a:buNone/>
              <a:defRPr sz="2177">
                <a:solidFill>
                  <a:schemeClr val="tx1">
                    <a:tint val="75000"/>
                  </a:schemeClr>
                </a:solidFill>
              </a:defRPr>
            </a:lvl1pPr>
            <a:lvl2pPr marL="414726" indent="0">
              <a:buNone/>
              <a:defRPr sz="1814">
                <a:solidFill>
                  <a:schemeClr val="tx1">
                    <a:tint val="75000"/>
                  </a:schemeClr>
                </a:solidFill>
              </a:defRPr>
            </a:lvl2pPr>
            <a:lvl3pPr marL="829452" indent="0">
              <a:buNone/>
              <a:defRPr sz="1633">
                <a:solidFill>
                  <a:schemeClr val="tx1">
                    <a:tint val="75000"/>
                  </a:schemeClr>
                </a:solidFill>
              </a:defRPr>
            </a:lvl3pPr>
            <a:lvl4pPr marL="1244178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4pPr>
            <a:lvl5pPr marL="1658904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5pPr>
            <a:lvl6pPr marL="2073631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6pPr>
            <a:lvl7pPr marL="2488357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7pPr>
            <a:lvl8pPr marL="2903083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8pPr>
            <a:lvl9pPr marL="3317809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8E52CBE-E225-4503-82C3-EA41BFB10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61F5A77-E7FE-4236-908A-2E61F2B9B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43028B2-6B1B-4E35-A98A-06BD0409D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2B30DDF-A593-4408-B8B3-26A7D0D077FD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21010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A073DCE-D238-4420-B163-8242D1F30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3D0CF5F-F504-409A-9606-B774859D72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6481" y="1604329"/>
            <a:ext cx="4044960" cy="397769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CDABEF5-7D83-4022-A18C-6AC39A5F90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39680" y="1604329"/>
            <a:ext cx="4046400" cy="397769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31A7F1A-F9AC-4BB0-B097-A1B30C2AF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A9149C6-FEA2-4564-B326-DD34A9FD1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28DE732-7A3E-4496-9A21-C9C42C1DC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1025532-D673-4D68-9DC7-450D5580F48B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97465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AF6840-F519-48DC-91B7-86830CEC0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281" y="365798"/>
            <a:ext cx="7886880" cy="1324939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DCA5BA3-8EEF-4F95-B5EC-A849CE38A6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280" y="1680657"/>
            <a:ext cx="3869280" cy="823766"/>
          </a:xfrm>
        </p:spPr>
        <p:txBody>
          <a:bodyPr anchor="b"/>
          <a:lstStyle>
            <a:lvl1pPr marL="0" indent="0">
              <a:buNone/>
              <a:defRPr sz="2177" b="1"/>
            </a:lvl1pPr>
            <a:lvl2pPr marL="414726" indent="0">
              <a:buNone/>
              <a:defRPr sz="1814" b="1"/>
            </a:lvl2pPr>
            <a:lvl3pPr marL="829452" indent="0">
              <a:buNone/>
              <a:defRPr sz="1633" b="1"/>
            </a:lvl3pPr>
            <a:lvl4pPr marL="1244178" indent="0">
              <a:buNone/>
              <a:defRPr sz="1451" b="1"/>
            </a:lvl4pPr>
            <a:lvl5pPr marL="1658904" indent="0">
              <a:buNone/>
              <a:defRPr sz="1451" b="1"/>
            </a:lvl5pPr>
            <a:lvl6pPr marL="2073631" indent="0">
              <a:buNone/>
              <a:defRPr sz="1451" b="1"/>
            </a:lvl6pPr>
            <a:lvl7pPr marL="2488357" indent="0">
              <a:buNone/>
              <a:defRPr sz="1451" b="1"/>
            </a:lvl7pPr>
            <a:lvl8pPr marL="2903083" indent="0">
              <a:buNone/>
              <a:defRPr sz="1451" b="1"/>
            </a:lvl8pPr>
            <a:lvl9pPr marL="3317809" indent="0">
              <a:buNone/>
              <a:defRPr sz="1451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B91DE3E-BFB1-4236-BB27-61B2FEFDFC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280" y="2504424"/>
            <a:ext cx="3869280" cy="3685346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2F0F2EC9-5C34-4D2B-8305-130CA63C6B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600" y="1680657"/>
            <a:ext cx="3886560" cy="823766"/>
          </a:xfrm>
        </p:spPr>
        <p:txBody>
          <a:bodyPr anchor="b"/>
          <a:lstStyle>
            <a:lvl1pPr marL="0" indent="0">
              <a:buNone/>
              <a:defRPr sz="2177" b="1"/>
            </a:lvl1pPr>
            <a:lvl2pPr marL="414726" indent="0">
              <a:buNone/>
              <a:defRPr sz="1814" b="1"/>
            </a:lvl2pPr>
            <a:lvl3pPr marL="829452" indent="0">
              <a:buNone/>
              <a:defRPr sz="1633" b="1"/>
            </a:lvl3pPr>
            <a:lvl4pPr marL="1244178" indent="0">
              <a:buNone/>
              <a:defRPr sz="1451" b="1"/>
            </a:lvl4pPr>
            <a:lvl5pPr marL="1658904" indent="0">
              <a:buNone/>
              <a:defRPr sz="1451" b="1"/>
            </a:lvl5pPr>
            <a:lvl6pPr marL="2073631" indent="0">
              <a:buNone/>
              <a:defRPr sz="1451" b="1"/>
            </a:lvl6pPr>
            <a:lvl7pPr marL="2488357" indent="0">
              <a:buNone/>
              <a:defRPr sz="1451" b="1"/>
            </a:lvl7pPr>
            <a:lvl8pPr marL="2903083" indent="0">
              <a:buNone/>
              <a:defRPr sz="1451" b="1"/>
            </a:lvl8pPr>
            <a:lvl9pPr marL="3317809" indent="0">
              <a:buNone/>
              <a:defRPr sz="1451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9688E12F-9D5F-4570-A22D-696E0FB148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600" y="2504424"/>
            <a:ext cx="3886560" cy="3685346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0B28D4B-EB33-4BC4-99EB-D1AE8528E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A76D3A77-4123-4813-B63D-613809006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CD9386C7-0E12-4C00-A838-2039DE1B6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094AB95-66B5-4C31-B0AA-F158EF14FF82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01802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DB0D96C-804D-451C-AB86-DA1AD1A3B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43DC3D5-5163-49B5-9EDA-FBD2D20A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B7FA2B7-5D0C-403A-B379-17BD15C48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C1E9D09-4130-49C7-8DCC-2254A8F9D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6DD67AF-1700-44D4-B0F9-64981D226186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0507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257D3A38-EC13-4DE1-BBEE-EE7318CF3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67A02AA-7A59-45C7-981C-265A8A4F3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2B09D9C-B8D9-4DBF-B02A-FC1BCBA9F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4988366-8699-4182-B0DB-5E7D7D6268A3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2835103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B06C2B-0B17-4F3C-8A29-1BDD51405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280" y="456528"/>
            <a:ext cx="2949120" cy="1601448"/>
          </a:xfrm>
        </p:spPr>
        <p:txBody>
          <a:bodyPr anchor="b"/>
          <a:lstStyle>
            <a:lvl1pPr>
              <a:defRPr sz="2903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507486F-A015-4FB2-8715-6A9B6A4EA0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8000" y="987944"/>
            <a:ext cx="4628160" cy="4873472"/>
          </a:xfrm>
        </p:spPr>
        <p:txBody>
          <a:bodyPr/>
          <a:lstStyle>
            <a:lvl1pPr>
              <a:defRPr sz="2903"/>
            </a:lvl1pPr>
            <a:lvl2pPr>
              <a:defRPr sz="2540"/>
            </a:lvl2pPr>
            <a:lvl3pPr>
              <a:defRPr sz="2177"/>
            </a:lvl3pPr>
            <a:lvl4pPr>
              <a:defRPr sz="1814"/>
            </a:lvl4pPr>
            <a:lvl5pPr>
              <a:defRPr sz="1814"/>
            </a:lvl5pPr>
            <a:lvl6pPr>
              <a:defRPr sz="1814"/>
            </a:lvl6pPr>
            <a:lvl7pPr>
              <a:defRPr sz="1814"/>
            </a:lvl7pPr>
            <a:lvl8pPr>
              <a:defRPr sz="1814"/>
            </a:lvl8pPr>
            <a:lvl9pPr>
              <a:defRPr sz="1814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4FAE8B5-2EAD-4822-AB1B-599DAC5AC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280" y="2057977"/>
            <a:ext cx="2949120" cy="3810640"/>
          </a:xfrm>
        </p:spPr>
        <p:txBody>
          <a:bodyPr/>
          <a:lstStyle>
            <a:lvl1pPr marL="0" indent="0">
              <a:buNone/>
              <a:defRPr sz="1451"/>
            </a:lvl1pPr>
            <a:lvl2pPr marL="414726" indent="0">
              <a:buNone/>
              <a:defRPr sz="1270"/>
            </a:lvl2pPr>
            <a:lvl3pPr marL="829452" indent="0">
              <a:buNone/>
              <a:defRPr sz="1089"/>
            </a:lvl3pPr>
            <a:lvl4pPr marL="1244178" indent="0">
              <a:buNone/>
              <a:defRPr sz="907"/>
            </a:lvl4pPr>
            <a:lvl5pPr marL="1658904" indent="0">
              <a:buNone/>
              <a:defRPr sz="907"/>
            </a:lvl5pPr>
            <a:lvl6pPr marL="2073631" indent="0">
              <a:buNone/>
              <a:defRPr sz="907"/>
            </a:lvl6pPr>
            <a:lvl7pPr marL="2488357" indent="0">
              <a:buNone/>
              <a:defRPr sz="907"/>
            </a:lvl7pPr>
            <a:lvl8pPr marL="2903083" indent="0">
              <a:buNone/>
              <a:defRPr sz="907"/>
            </a:lvl8pPr>
            <a:lvl9pPr marL="3317809" indent="0">
              <a:buNone/>
              <a:defRPr sz="90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3360AF3-E2E7-4A7F-ACA3-4DAACEF39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49CB377-DB9E-41D2-9195-E0863047C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71DDAA8-ECE2-48AD-B8F1-260A3888E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4D789B7-50C7-4F5B-8951-33B1DD60E17E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42864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D59E51-460B-4330-AB2D-161EF0785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1B7D019-03D2-45B8-9659-DD543690B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5161310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4803C9-4CB5-48C0-853D-FD7F89CA0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280" y="456528"/>
            <a:ext cx="2949120" cy="1601448"/>
          </a:xfrm>
        </p:spPr>
        <p:txBody>
          <a:bodyPr anchor="b"/>
          <a:lstStyle>
            <a:lvl1pPr>
              <a:defRPr sz="2903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FFF25C9F-EDF1-4855-9222-F4C22A73B4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8000" y="987944"/>
            <a:ext cx="4628160" cy="4873472"/>
          </a:xfrm>
        </p:spPr>
        <p:txBody>
          <a:bodyPr/>
          <a:lstStyle>
            <a:lvl1pPr marL="0" indent="0">
              <a:buNone/>
              <a:defRPr sz="2903"/>
            </a:lvl1pPr>
            <a:lvl2pPr marL="414726" indent="0">
              <a:buNone/>
              <a:defRPr sz="2540"/>
            </a:lvl2pPr>
            <a:lvl3pPr marL="829452" indent="0">
              <a:buNone/>
              <a:defRPr sz="2177"/>
            </a:lvl3pPr>
            <a:lvl4pPr marL="1244178" indent="0">
              <a:buNone/>
              <a:defRPr sz="1814"/>
            </a:lvl4pPr>
            <a:lvl5pPr marL="1658904" indent="0">
              <a:buNone/>
              <a:defRPr sz="1814"/>
            </a:lvl5pPr>
            <a:lvl6pPr marL="2073631" indent="0">
              <a:buNone/>
              <a:defRPr sz="1814"/>
            </a:lvl6pPr>
            <a:lvl7pPr marL="2488357" indent="0">
              <a:buNone/>
              <a:defRPr sz="1814"/>
            </a:lvl7pPr>
            <a:lvl8pPr marL="2903083" indent="0">
              <a:buNone/>
              <a:defRPr sz="1814"/>
            </a:lvl8pPr>
            <a:lvl9pPr marL="3317809" indent="0">
              <a:buNone/>
              <a:defRPr sz="1814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47A47D8-4ED4-4B23-A67F-3FAED0462C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280" y="2057977"/>
            <a:ext cx="2949120" cy="3810640"/>
          </a:xfrm>
        </p:spPr>
        <p:txBody>
          <a:bodyPr/>
          <a:lstStyle>
            <a:lvl1pPr marL="0" indent="0">
              <a:buNone/>
              <a:defRPr sz="1451"/>
            </a:lvl1pPr>
            <a:lvl2pPr marL="414726" indent="0">
              <a:buNone/>
              <a:defRPr sz="1270"/>
            </a:lvl2pPr>
            <a:lvl3pPr marL="829452" indent="0">
              <a:buNone/>
              <a:defRPr sz="1089"/>
            </a:lvl3pPr>
            <a:lvl4pPr marL="1244178" indent="0">
              <a:buNone/>
              <a:defRPr sz="907"/>
            </a:lvl4pPr>
            <a:lvl5pPr marL="1658904" indent="0">
              <a:buNone/>
              <a:defRPr sz="907"/>
            </a:lvl5pPr>
            <a:lvl6pPr marL="2073631" indent="0">
              <a:buNone/>
              <a:defRPr sz="907"/>
            </a:lvl6pPr>
            <a:lvl7pPr marL="2488357" indent="0">
              <a:buNone/>
              <a:defRPr sz="907"/>
            </a:lvl7pPr>
            <a:lvl8pPr marL="2903083" indent="0">
              <a:buNone/>
              <a:defRPr sz="907"/>
            </a:lvl8pPr>
            <a:lvl9pPr marL="3317809" indent="0">
              <a:buNone/>
              <a:defRPr sz="90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77744C5-9179-4E40-A49B-2135B7492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DE0DFF2-537F-4C38-B492-53229C83E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DC651EF-706D-4B20-80C1-7958B9D72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87559A8-1848-4825-AB84-C47D875A4DDA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872629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38C0832-FA67-4E2D-81FE-A0CC2FE73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A3F9095-368F-482D-89E2-7D0F56B17B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687B032-61B3-4BFE-94F6-082ECD7F5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7720E88-E319-455E-92F6-97C9C84F7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3CF9D06-AF02-4447-B0F2-70EA566A6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1A17A27-2FEC-4D4B-93C5-C3056CFE9C61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03594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4BE262A-595B-4725-AA48-B11D43F97C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760" y="273629"/>
            <a:ext cx="2056320" cy="5308397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45CBD6D-0E1E-4803-8003-BDEF1D8C0D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6480" y="273629"/>
            <a:ext cx="6035040" cy="5308397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9AB0783-1ABD-46BB-A116-222D3B39C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94C760F-4A78-454E-915C-2B176BE99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E1C4C62-6400-4A69-90CA-E2019A3D4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359E1A4-47E7-4D1E-B597-751FFBB78025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2622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3A91D0-A7E2-44C1-873D-A5C11309A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521" y="1709460"/>
            <a:ext cx="7886880" cy="2852939"/>
          </a:xfrm>
        </p:spPr>
        <p:txBody>
          <a:bodyPr anchor="b"/>
          <a:lstStyle>
            <a:lvl1pPr>
              <a:defRPr sz="5443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F02C05D-324B-4183-A549-F9CE3E735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521" y="4589763"/>
            <a:ext cx="7886880" cy="1499197"/>
          </a:xfrm>
        </p:spPr>
        <p:txBody>
          <a:bodyPr/>
          <a:lstStyle>
            <a:lvl1pPr marL="0" indent="0">
              <a:buNone/>
              <a:defRPr sz="2177">
                <a:solidFill>
                  <a:schemeClr val="tx1">
                    <a:tint val="75000"/>
                  </a:schemeClr>
                </a:solidFill>
              </a:defRPr>
            </a:lvl1pPr>
            <a:lvl2pPr marL="414726" indent="0">
              <a:buNone/>
              <a:defRPr sz="1814">
                <a:solidFill>
                  <a:schemeClr val="tx1">
                    <a:tint val="75000"/>
                  </a:schemeClr>
                </a:solidFill>
              </a:defRPr>
            </a:lvl2pPr>
            <a:lvl3pPr marL="829452" indent="0">
              <a:buNone/>
              <a:defRPr sz="1633">
                <a:solidFill>
                  <a:schemeClr val="tx1">
                    <a:tint val="75000"/>
                  </a:schemeClr>
                </a:solidFill>
              </a:defRPr>
            </a:lvl3pPr>
            <a:lvl4pPr marL="1244178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4pPr>
            <a:lvl5pPr marL="1658904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5pPr>
            <a:lvl6pPr marL="2073631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6pPr>
            <a:lvl7pPr marL="2488357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7pPr>
            <a:lvl8pPr marL="2903083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8pPr>
            <a:lvl9pPr marL="3317809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03156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FB324D-8E14-4829-AB6E-4CB97CC05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7247AB6-51D6-48DE-99FC-53DC804CA3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5840" y="2155907"/>
            <a:ext cx="2934720" cy="397769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F41461B-E6CA-4281-8282-DB37DFD9F8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68801" y="2155907"/>
            <a:ext cx="2936160" cy="397769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78292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AFC9F3-D7D1-4C8E-BA3E-92115EE54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281" y="365798"/>
            <a:ext cx="7886880" cy="1324939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3195907-7E50-4423-BD72-E5AB91A49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280" y="1680657"/>
            <a:ext cx="3869280" cy="823766"/>
          </a:xfrm>
        </p:spPr>
        <p:txBody>
          <a:bodyPr anchor="b"/>
          <a:lstStyle>
            <a:lvl1pPr marL="0" indent="0">
              <a:buNone/>
              <a:defRPr sz="2177" b="1"/>
            </a:lvl1pPr>
            <a:lvl2pPr marL="414726" indent="0">
              <a:buNone/>
              <a:defRPr sz="1814" b="1"/>
            </a:lvl2pPr>
            <a:lvl3pPr marL="829452" indent="0">
              <a:buNone/>
              <a:defRPr sz="1633" b="1"/>
            </a:lvl3pPr>
            <a:lvl4pPr marL="1244178" indent="0">
              <a:buNone/>
              <a:defRPr sz="1451" b="1"/>
            </a:lvl4pPr>
            <a:lvl5pPr marL="1658904" indent="0">
              <a:buNone/>
              <a:defRPr sz="1451" b="1"/>
            </a:lvl5pPr>
            <a:lvl6pPr marL="2073631" indent="0">
              <a:buNone/>
              <a:defRPr sz="1451" b="1"/>
            </a:lvl6pPr>
            <a:lvl7pPr marL="2488357" indent="0">
              <a:buNone/>
              <a:defRPr sz="1451" b="1"/>
            </a:lvl7pPr>
            <a:lvl8pPr marL="2903083" indent="0">
              <a:buNone/>
              <a:defRPr sz="1451" b="1"/>
            </a:lvl8pPr>
            <a:lvl9pPr marL="3317809" indent="0">
              <a:buNone/>
              <a:defRPr sz="1451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AAB33A7-1367-49D8-9B73-DB6A17756F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280" y="2504424"/>
            <a:ext cx="3869280" cy="3685346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126AA70-AB09-4FAC-8197-012CB617B4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600" y="1680657"/>
            <a:ext cx="3886560" cy="823766"/>
          </a:xfrm>
        </p:spPr>
        <p:txBody>
          <a:bodyPr anchor="b"/>
          <a:lstStyle>
            <a:lvl1pPr marL="0" indent="0">
              <a:buNone/>
              <a:defRPr sz="2177" b="1"/>
            </a:lvl1pPr>
            <a:lvl2pPr marL="414726" indent="0">
              <a:buNone/>
              <a:defRPr sz="1814" b="1"/>
            </a:lvl2pPr>
            <a:lvl3pPr marL="829452" indent="0">
              <a:buNone/>
              <a:defRPr sz="1633" b="1"/>
            </a:lvl3pPr>
            <a:lvl4pPr marL="1244178" indent="0">
              <a:buNone/>
              <a:defRPr sz="1451" b="1"/>
            </a:lvl4pPr>
            <a:lvl5pPr marL="1658904" indent="0">
              <a:buNone/>
              <a:defRPr sz="1451" b="1"/>
            </a:lvl5pPr>
            <a:lvl6pPr marL="2073631" indent="0">
              <a:buNone/>
              <a:defRPr sz="1451" b="1"/>
            </a:lvl6pPr>
            <a:lvl7pPr marL="2488357" indent="0">
              <a:buNone/>
              <a:defRPr sz="1451" b="1"/>
            </a:lvl7pPr>
            <a:lvl8pPr marL="2903083" indent="0">
              <a:buNone/>
              <a:defRPr sz="1451" b="1"/>
            </a:lvl8pPr>
            <a:lvl9pPr marL="3317809" indent="0">
              <a:buNone/>
              <a:defRPr sz="1451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774C4058-4EB1-4C6E-A4B2-CC893E868A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600" y="2504424"/>
            <a:ext cx="3886560" cy="3685346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745152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1DA51E3-F081-48FD-BD7D-7563BDCD0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338511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974235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C94EAA-AED1-4A47-AEB5-F34B60DA1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280" y="456528"/>
            <a:ext cx="2949120" cy="1601448"/>
          </a:xfrm>
        </p:spPr>
        <p:txBody>
          <a:bodyPr anchor="b"/>
          <a:lstStyle>
            <a:lvl1pPr>
              <a:defRPr sz="2903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4E55595-E911-43FF-B425-DBDFF85E3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8000" y="987944"/>
            <a:ext cx="4628160" cy="4873472"/>
          </a:xfrm>
        </p:spPr>
        <p:txBody>
          <a:bodyPr/>
          <a:lstStyle>
            <a:lvl1pPr>
              <a:defRPr sz="2903"/>
            </a:lvl1pPr>
            <a:lvl2pPr>
              <a:defRPr sz="2540"/>
            </a:lvl2pPr>
            <a:lvl3pPr>
              <a:defRPr sz="2177"/>
            </a:lvl3pPr>
            <a:lvl4pPr>
              <a:defRPr sz="1814"/>
            </a:lvl4pPr>
            <a:lvl5pPr>
              <a:defRPr sz="1814"/>
            </a:lvl5pPr>
            <a:lvl6pPr>
              <a:defRPr sz="1814"/>
            </a:lvl6pPr>
            <a:lvl7pPr>
              <a:defRPr sz="1814"/>
            </a:lvl7pPr>
            <a:lvl8pPr>
              <a:defRPr sz="1814"/>
            </a:lvl8pPr>
            <a:lvl9pPr>
              <a:defRPr sz="1814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56D2567-35BD-4DFD-B8C3-6E2DF314FF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280" y="2057977"/>
            <a:ext cx="2949120" cy="3810640"/>
          </a:xfrm>
        </p:spPr>
        <p:txBody>
          <a:bodyPr/>
          <a:lstStyle>
            <a:lvl1pPr marL="0" indent="0">
              <a:buNone/>
              <a:defRPr sz="1451"/>
            </a:lvl1pPr>
            <a:lvl2pPr marL="414726" indent="0">
              <a:buNone/>
              <a:defRPr sz="1270"/>
            </a:lvl2pPr>
            <a:lvl3pPr marL="829452" indent="0">
              <a:buNone/>
              <a:defRPr sz="1089"/>
            </a:lvl3pPr>
            <a:lvl4pPr marL="1244178" indent="0">
              <a:buNone/>
              <a:defRPr sz="907"/>
            </a:lvl4pPr>
            <a:lvl5pPr marL="1658904" indent="0">
              <a:buNone/>
              <a:defRPr sz="907"/>
            </a:lvl5pPr>
            <a:lvl6pPr marL="2073631" indent="0">
              <a:buNone/>
              <a:defRPr sz="907"/>
            </a:lvl6pPr>
            <a:lvl7pPr marL="2488357" indent="0">
              <a:buNone/>
              <a:defRPr sz="907"/>
            </a:lvl7pPr>
            <a:lvl8pPr marL="2903083" indent="0">
              <a:buNone/>
              <a:defRPr sz="907"/>
            </a:lvl8pPr>
            <a:lvl9pPr marL="3317809" indent="0">
              <a:buNone/>
              <a:defRPr sz="90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225153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42CE04-042D-448E-ADE4-816424890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280" y="456528"/>
            <a:ext cx="2949120" cy="1601448"/>
          </a:xfrm>
        </p:spPr>
        <p:txBody>
          <a:bodyPr anchor="b"/>
          <a:lstStyle>
            <a:lvl1pPr>
              <a:defRPr sz="2903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326F145-3657-4DEB-AF39-121CDC9889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8000" y="987944"/>
            <a:ext cx="4628160" cy="4873472"/>
          </a:xfrm>
        </p:spPr>
        <p:txBody>
          <a:bodyPr/>
          <a:lstStyle>
            <a:lvl1pPr marL="0" indent="0">
              <a:buNone/>
              <a:defRPr sz="2903"/>
            </a:lvl1pPr>
            <a:lvl2pPr marL="414726" indent="0">
              <a:buNone/>
              <a:defRPr sz="2540"/>
            </a:lvl2pPr>
            <a:lvl3pPr marL="829452" indent="0">
              <a:buNone/>
              <a:defRPr sz="2177"/>
            </a:lvl3pPr>
            <a:lvl4pPr marL="1244178" indent="0">
              <a:buNone/>
              <a:defRPr sz="1814"/>
            </a:lvl4pPr>
            <a:lvl5pPr marL="1658904" indent="0">
              <a:buNone/>
              <a:defRPr sz="1814"/>
            </a:lvl5pPr>
            <a:lvl6pPr marL="2073631" indent="0">
              <a:buNone/>
              <a:defRPr sz="1814"/>
            </a:lvl6pPr>
            <a:lvl7pPr marL="2488357" indent="0">
              <a:buNone/>
              <a:defRPr sz="1814"/>
            </a:lvl7pPr>
            <a:lvl8pPr marL="2903083" indent="0">
              <a:buNone/>
              <a:defRPr sz="1814"/>
            </a:lvl8pPr>
            <a:lvl9pPr marL="3317809" indent="0">
              <a:buNone/>
              <a:defRPr sz="1814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5C30BF8-90CF-40CD-82B4-00BFEC9E8B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280" y="2057977"/>
            <a:ext cx="2949120" cy="3810640"/>
          </a:xfrm>
        </p:spPr>
        <p:txBody>
          <a:bodyPr/>
          <a:lstStyle>
            <a:lvl1pPr marL="0" indent="0">
              <a:buNone/>
              <a:defRPr sz="1451"/>
            </a:lvl1pPr>
            <a:lvl2pPr marL="414726" indent="0">
              <a:buNone/>
              <a:defRPr sz="1270"/>
            </a:lvl2pPr>
            <a:lvl3pPr marL="829452" indent="0">
              <a:buNone/>
              <a:defRPr sz="1089"/>
            </a:lvl3pPr>
            <a:lvl4pPr marL="1244178" indent="0">
              <a:buNone/>
              <a:defRPr sz="907"/>
            </a:lvl4pPr>
            <a:lvl5pPr marL="1658904" indent="0">
              <a:buNone/>
              <a:defRPr sz="907"/>
            </a:lvl5pPr>
            <a:lvl6pPr marL="2073631" indent="0">
              <a:buNone/>
              <a:defRPr sz="907"/>
            </a:lvl6pPr>
            <a:lvl7pPr marL="2488357" indent="0">
              <a:buNone/>
              <a:defRPr sz="907"/>
            </a:lvl7pPr>
            <a:lvl8pPr marL="2903083" indent="0">
              <a:buNone/>
              <a:defRPr sz="907"/>
            </a:lvl8pPr>
            <a:lvl9pPr marL="3317809" indent="0">
              <a:buNone/>
              <a:defRPr sz="90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065807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4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B32F403C-A604-4B3C-B990-A80E3E077830}"/>
              </a:ext>
            </a:extLst>
          </p:cNvPr>
          <p:cNvPicPr>
            <a:picLocks noChangeAspect="1"/>
          </p:cNvPicPr>
          <p:nvPr/>
        </p:nvPicPr>
        <p:blipFill>
          <a:blip r:embed="rId13">
            <a:lum/>
            <a:alphaModFix/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p:blipFill>
        <p:spPr>
          <a:xfrm>
            <a:off x="4179855" y="784131"/>
            <a:ext cx="7626276" cy="832760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egnaposto titolo 2">
            <a:extLst>
              <a:ext uri="{FF2B5EF4-FFF2-40B4-BE49-F238E27FC236}">
                <a16:creationId xmlns:a16="http://schemas.microsoft.com/office/drawing/2014/main" id="{BEE3ECEF-16DF-404B-AFD2-A762CE2D63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6257" y="914438"/>
            <a:ext cx="8228763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8DE4A4B-ABE1-4860-AB04-0551DF694B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95931" y="2155464"/>
            <a:ext cx="6008541" cy="397781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Figura a mano libera: forma 4">
            <a:extLst>
              <a:ext uri="{FF2B5EF4-FFF2-40B4-BE49-F238E27FC236}">
                <a16:creationId xmlns:a16="http://schemas.microsoft.com/office/drawing/2014/main" id="{CB8B53CF-E601-41B3-8BCC-C948216E01C0}"/>
              </a:ext>
            </a:extLst>
          </p:cNvPr>
          <p:cNvSpPr/>
          <p:nvPr/>
        </p:nvSpPr>
        <p:spPr>
          <a:xfrm>
            <a:off x="0" y="0"/>
            <a:ext cx="9143433" cy="718488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4C7F"/>
          </a:solidFill>
          <a:ln w="25400">
            <a:solidFill>
              <a:srgbClr val="004C7F"/>
            </a:solidFill>
            <a:prstDash val="solid"/>
          </a:ln>
        </p:spPr>
        <p:txBody>
          <a:bodyPr lIns="0" tIns="0" rIns="0" bIns="0" anchor="ctr" anchorCtr="0">
            <a:noAutofit/>
          </a:bodyPr>
          <a:lstStyle/>
          <a:p>
            <a:pPr lvl="0" rtl="0" hangingPunct="0">
              <a:buNone/>
              <a:tabLst/>
            </a:pPr>
            <a:endParaRPr lang="it-IT" sz="2177" kern="1200">
              <a:latin typeface="Times New Roman" pitchFamily="18"/>
              <a:ea typeface="DejaVu Sans" pitchFamily="2"/>
              <a:cs typeface="DejaVu Sans" pitchFamily="2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A915BFD-F071-47B5-8BB9-72679847BDEC}"/>
              </a:ext>
            </a:extLst>
          </p:cNvPr>
          <p:cNvPicPr>
            <a:picLocks noChangeAspect="1"/>
          </p:cNvPicPr>
          <p:nvPr/>
        </p:nvPicPr>
        <p:blipFill>
          <a:blip r:embed="rId15">
            <a:lum/>
            <a:alphaModFix/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/>
          </a:stretch>
        </p:blipFill>
        <p:spPr>
          <a:xfrm>
            <a:off x="130621" y="25800"/>
            <a:ext cx="1436825" cy="65317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Figura a mano libera: forma 6">
            <a:extLst>
              <a:ext uri="{FF2B5EF4-FFF2-40B4-BE49-F238E27FC236}">
                <a16:creationId xmlns:a16="http://schemas.microsoft.com/office/drawing/2014/main" id="{332ED964-62BA-4BBF-9BB7-E33C4332D771}"/>
              </a:ext>
            </a:extLst>
          </p:cNvPr>
          <p:cNvSpPr/>
          <p:nvPr/>
        </p:nvSpPr>
        <p:spPr>
          <a:xfrm>
            <a:off x="5681990" y="6335757"/>
            <a:ext cx="2612409" cy="52253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4C7F"/>
          </a:solidFill>
          <a:ln w="25400">
            <a:solidFill>
              <a:srgbClr val="004C7F"/>
            </a:solidFill>
            <a:prstDash val="solid"/>
          </a:ln>
        </p:spPr>
        <p:txBody>
          <a:bodyPr lIns="0" tIns="0" rIns="0" bIns="0" anchor="ctr" anchorCtr="0">
            <a:noAutofit/>
          </a:bodyPr>
          <a:lstStyle/>
          <a:p>
            <a:pPr lvl="0" rtl="0" hangingPunct="0">
              <a:buNone/>
              <a:tabLst/>
            </a:pPr>
            <a:endParaRPr lang="it-IT" sz="2177" kern="1200">
              <a:latin typeface="Times New Roman" pitchFamily="18"/>
              <a:ea typeface="DejaVu Sans" pitchFamily="2"/>
              <a:cs typeface="DejaVu Sans" pitchFamily="2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EB6DF591-1BD5-4F81-9BC3-9EA155C02BA8}"/>
              </a:ext>
            </a:extLst>
          </p:cNvPr>
          <p:cNvSpPr txBox="1"/>
          <p:nvPr/>
        </p:nvSpPr>
        <p:spPr>
          <a:xfrm>
            <a:off x="1763377" y="32659"/>
            <a:ext cx="1616165" cy="645153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633" b="1" i="0" u="none" strike="noStrike" kern="1200">
                <a:ln>
                  <a:noFill/>
                </a:ln>
                <a:solidFill>
                  <a:srgbClr val="FFFFFF"/>
                </a:solidFill>
                <a:latin typeface="Arial Black" pitchFamily="18"/>
                <a:ea typeface="Droid Sans" pitchFamily="2"/>
                <a:cs typeface="FreeSans" pitchFamily="2"/>
              </a:rPr>
              <a:t>DINFO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907" b="0" i="0" u="none" strike="noStrike" kern="1200">
                <a:ln>
                  <a:noFill/>
                </a:ln>
                <a:solidFill>
                  <a:srgbClr val="FFFFFF"/>
                </a:solidFill>
                <a:latin typeface="Arial" pitchFamily="34"/>
                <a:ea typeface="Droid Sans" pitchFamily="2"/>
                <a:cs typeface="FreeSans" pitchFamily="2"/>
              </a:rPr>
              <a:t>Dipartimento di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907" b="0" i="0" u="none" strike="noStrike" kern="1200">
                <a:ln>
                  <a:noFill/>
                </a:ln>
                <a:solidFill>
                  <a:srgbClr val="FFFFFF"/>
                </a:solidFill>
                <a:latin typeface="Arial" pitchFamily="34"/>
                <a:ea typeface="Droid Sans" pitchFamily="2"/>
                <a:cs typeface="FreeSans" pitchFamily="2"/>
              </a:rPr>
              <a:t>Ingegneria dell'informazione</a:t>
            </a:r>
          </a:p>
        </p:txBody>
      </p:sp>
      <p:sp>
        <p:nvSpPr>
          <p:cNvPr id="9" name="Connettore diritto 8">
            <a:extLst>
              <a:ext uri="{FF2B5EF4-FFF2-40B4-BE49-F238E27FC236}">
                <a16:creationId xmlns:a16="http://schemas.microsoft.com/office/drawing/2014/main" id="{51709A2D-3E2A-4163-A75C-CA28B7B52282}"/>
              </a:ext>
            </a:extLst>
          </p:cNvPr>
          <p:cNvSpPr/>
          <p:nvPr/>
        </p:nvSpPr>
        <p:spPr>
          <a:xfrm>
            <a:off x="1698066" y="32659"/>
            <a:ext cx="0" cy="653171"/>
          </a:xfrm>
          <a:prstGeom prst="line">
            <a:avLst/>
          </a:prstGeom>
          <a:noFill/>
          <a:ln w="18000">
            <a:solidFill>
              <a:srgbClr val="FFFFFF"/>
            </a:solidFill>
            <a:prstDash val="solid"/>
          </a:ln>
        </p:spPr>
        <p:txBody>
          <a:bodyPr vert="horz" wrap="none" lIns="89802" tIns="48983" rIns="89802" bIns="48983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it-IT" sz="1633" b="0" i="0" u="none" strike="noStrike" kern="1200">
              <a:ln>
                <a:noFill/>
              </a:ln>
              <a:latin typeface="Arial" pitchFamily="18"/>
              <a:ea typeface="Droid Sans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764293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txStyles>
    <p:titleStyle>
      <a:lvl1pPr algn="ctr" rtl="0" hangingPunct="0">
        <a:tabLst/>
        <a:defRPr lang="it-IT" sz="2903" b="1" i="0" u="none" strike="noStrike" kern="1200">
          <a:ln>
            <a:noFill/>
          </a:ln>
          <a:latin typeface="Arial" pitchFamily="34"/>
        </a:defRPr>
      </a:lvl1pPr>
    </p:titleStyle>
    <p:bodyStyle>
      <a:lvl1pPr rtl="0" hangingPunct="0">
        <a:spcBef>
          <a:spcPts val="0"/>
        </a:spcBef>
        <a:spcAft>
          <a:spcPts val="1285"/>
        </a:spcAft>
        <a:tabLst/>
        <a:defRPr lang="it-IT" sz="2903" b="0" i="0" u="none" strike="noStrike" kern="1200">
          <a:ln>
            <a:noFill/>
          </a:ln>
          <a:latin typeface="Arial" pitchFamily="18"/>
        </a:defRPr>
      </a:lvl1pPr>
      <a:lvl2pPr marL="622089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2177" kern="1200">
          <a:solidFill>
            <a:schemeClr val="tx1"/>
          </a:solidFill>
          <a:latin typeface="+mn-lt"/>
          <a:ea typeface="+mn-ea"/>
          <a:cs typeface="+mn-cs"/>
        </a:defRPr>
      </a:lvl2pPr>
      <a:lvl3pPr marL="1036815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814" kern="1200">
          <a:solidFill>
            <a:schemeClr val="tx1"/>
          </a:solidFill>
          <a:latin typeface="+mn-lt"/>
          <a:ea typeface="+mn-ea"/>
          <a:cs typeface="+mn-cs"/>
        </a:defRPr>
      </a:lvl3pPr>
      <a:lvl4pPr marL="1451541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4pPr>
      <a:lvl5pPr marL="1866268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5pPr>
      <a:lvl6pPr marL="2280994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6pPr>
      <a:lvl7pPr marL="2695720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7pPr>
      <a:lvl8pPr marL="3110446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8pPr>
      <a:lvl9pPr marL="3525172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1pPr>
      <a:lvl2pPr marL="414726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2pPr>
      <a:lvl3pPr marL="829452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3pPr>
      <a:lvl4pPr marL="1244178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4pPr>
      <a:lvl5pPr marL="1658904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5pPr>
      <a:lvl6pPr marL="2073631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6pPr>
      <a:lvl7pPr marL="2488357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7pPr>
      <a:lvl8pPr marL="2903083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8pPr>
      <a:lvl9pPr marL="3317809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0FAD467B-1060-4C5E-93E9-D68EA19CCD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171" y="273352"/>
            <a:ext cx="8228763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it-IT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86779D4-76E9-4C2A-9B24-FE6B441C0F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171" y="1604841"/>
            <a:ext cx="8228763" cy="397781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C2BDF3C-A7B9-4932-B195-1D0F07285FEA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457171" y="6247906"/>
            <a:ext cx="2130093" cy="47289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rtl="0" hangingPunct="0">
              <a:buNone/>
              <a:tabLst/>
              <a:defRPr lang="en-US" sz="1270" kern="1200">
                <a:latin typeface="Times New Roman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F50A8A5-82BB-4C39-B69F-8F6A15A4BB69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127054" y="6247906"/>
            <a:ext cx="2898142" cy="47289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ctr" rtl="0" hangingPunct="0">
              <a:buNone/>
              <a:tabLst/>
              <a:defRPr lang="it-IT" sz="1270" kern="1200">
                <a:latin typeface="Times New Roman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it-IT"/>
          </a:p>
        </p:txBody>
      </p:sp>
      <p:sp>
        <p:nvSpPr>
          <p:cNvPr id="6" name="Figura a mano libera: forma 5">
            <a:extLst>
              <a:ext uri="{FF2B5EF4-FFF2-40B4-BE49-F238E27FC236}">
                <a16:creationId xmlns:a16="http://schemas.microsoft.com/office/drawing/2014/main" id="{8C8330B8-CF9F-4963-A0BE-FAE7DBDA9DAE}"/>
              </a:ext>
            </a:extLst>
          </p:cNvPr>
          <p:cNvSpPr/>
          <p:nvPr/>
        </p:nvSpPr>
        <p:spPr>
          <a:xfrm>
            <a:off x="0" y="0"/>
            <a:ext cx="9143433" cy="718488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4C7F"/>
          </a:solidFill>
          <a:ln w="25400">
            <a:solidFill>
              <a:srgbClr val="004C7F"/>
            </a:solidFill>
            <a:prstDash val="solid"/>
          </a:ln>
        </p:spPr>
        <p:txBody>
          <a:bodyPr lIns="0" tIns="0" rIns="0" bIns="0" anchor="ctr" anchorCtr="0">
            <a:noAutofit/>
          </a:bodyPr>
          <a:lstStyle/>
          <a:p>
            <a:pPr lvl="0" rtl="0" hangingPunct="0">
              <a:buNone/>
              <a:tabLst/>
            </a:pPr>
            <a:endParaRPr lang="it-IT" sz="2177" kern="1200">
              <a:latin typeface="Times New Roman" pitchFamily="18"/>
              <a:ea typeface="DejaVu Sans" pitchFamily="2"/>
              <a:cs typeface="DejaVu Sans" pitchFamily="2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D4A7096-4E52-4679-A0CB-69BDFD67DD18}"/>
              </a:ext>
            </a:extLst>
          </p:cNvPr>
          <p:cNvPicPr>
            <a:picLocks noChangeAspect="1"/>
          </p:cNvPicPr>
          <p:nvPr/>
        </p:nvPicPr>
        <p:blipFill>
          <a:blip r:embed="rId13">
            <a:lum/>
            <a:alphaModFix/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p:blipFill>
        <p:spPr>
          <a:xfrm>
            <a:off x="130621" y="25800"/>
            <a:ext cx="1436825" cy="65317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Figura a mano libera: forma 7">
            <a:extLst>
              <a:ext uri="{FF2B5EF4-FFF2-40B4-BE49-F238E27FC236}">
                <a16:creationId xmlns:a16="http://schemas.microsoft.com/office/drawing/2014/main" id="{C7874789-820D-46C6-858E-6BAF19BFC2EE}"/>
              </a:ext>
            </a:extLst>
          </p:cNvPr>
          <p:cNvSpPr/>
          <p:nvPr/>
        </p:nvSpPr>
        <p:spPr>
          <a:xfrm>
            <a:off x="7967849" y="6335757"/>
            <a:ext cx="326551" cy="52253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4C7F"/>
          </a:solidFill>
          <a:ln w="25400">
            <a:solidFill>
              <a:srgbClr val="004C7F"/>
            </a:solidFill>
            <a:prstDash val="solid"/>
          </a:ln>
        </p:spPr>
        <p:txBody>
          <a:bodyPr lIns="0" tIns="0" rIns="0" bIns="0" anchor="ctr" anchorCtr="0">
            <a:noAutofit/>
          </a:bodyPr>
          <a:lstStyle/>
          <a:p>
            <a:pPr lvl="0" rtl="0" hangingPunct="0">
              <a:buNone/>
              <a:tabLst/>
            </a:pPr>
            <a:endParaRPr lang="it-IT" sz="2177" kern="1200">
              <a:latin typeface="Times New Roman" pitchFamily="18"/>
              <a:ea typeface="DejaVu Sans" pitchFamily="2"/>
              <a:cs typeface="DejaVu Sans" pitchFamily="2"/>
            </a:endParaRP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33609A9-BD7D-4C1A-9EFB-825D190C311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6465714" y="6466393"/>
            <a:ext cx="1738558" cy="32658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r" rtl="0" hangingPunct="0">
              <a:buNone/>
              <a:tabLst/>
              <a:defRPr lang="it-IT" sz="1270" kern="1200">
                <a:solidFill>
                  <a:srgbClr val="FFFFFF"/>
                </a:solidFill>
                <a:latin typeface="Arial" pitchFamily="34"/>
                <a:ea typeface="DejaVu Sans" pitchFamily="2"/>
                <a:cs typeface="DejaVu Sans" pitchFamily="2"/>
              </a:defRPr>
            </a:lvl1pPr>
          </a:lstStyle>
          <a:p>
            <a:pPr lvl="0"/>
            <a:fld id="{AB7B4DF0-B0D8-41FA-B855-596F64B9EC3E}" type="slidenum">
              <a:t>‹N›</a:t>
            </a:fld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508AA3E-37D6-4BED-8DF8-F136535B6A0A}"/>
              </a:ext>
            </a:extLst>
          </p:cNvPr>
          <p:cNvSpPr txBox="1"/>
          <p:nvPr/>
        </p:nvSpPr>
        <p:spPr>
          <a:xfrm>
            <a:off x="6070515" y="130634"/>
            <a:ext cx="2125920" cy="189516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726" b="1" i="0" u="none" strike="noStrike" kern="1200">
                <a:ln>
                  <a:noFill/>
                </a:ln>
                <a:solidFill>
                  <a:srgbClr val="FFFFFF"/>
                </a:solidFill>
                <a:latin typeface="Arial" pitchFamily="18"/>
                <a:ea typeface="Droid Sans" pitchFamily="2"/>
                <a:cs typeface="FreeSans" pitchFamily="2"/>
              </a:rPr>
              <a:t>Cooperazione applicativa [e interoperabilità]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330315A-7819-490E-9BFF-F143BE4D7199}"/>
              </a:ext>
            </a:extLst>
          </p:cNvPr>
          <p:cNvSpPr txBox="1"/>
          <p:nvPr/>
        </p:nvSpPr>
        <p:spPr>
          <a:xfrm>
            <a:off x="6945090" y="392228"/>
            <a:ext cx="1225802" cy="189516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726" b="1" i="0" u="none" strike="noStrike" kern="1200">
                <a:ln>
                  <a:noFill/>
                </a:ln>
                <a:solidFill>
                  <a:srgbClr val="FFFFFF"/>
                </a:solidFill>
                <a:latin typeface="Arial" pitchFamily="18"/>
                <a:ea typeface="Droid Sans" pitchFamily="2"/>
                <a:cs typeface="FreeSans" pitchFamily="2"/>
              </a:rPr>
              <a:t>Firenze, 23 ottobre 2013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A847619-6C6F-46A6-914D-DC3195D2CCE4}"/>
              </a:ext>
            </a:extLst>
          </p:cNvPr>
          <p:cNvSpPr txBox="1"/>
          <p:nvPr/>
        </p:nvSpPr>
        <p:spPr>
          <a:xfrm>
            <a:off x="1763377" y="32659"/>
            <a:ext cx="1616165" cy="645153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633" b="1" i="0" u="none" strike="noStrike" kern="1200">
                <a:ln>
                  <a:noFill/>
                </a:ln>
                <a:solidFill>
                  <a:srgbClr val="FFFFFF"/>
                </a:solidFill>
                <a:latin typeface="Arial Black" pitchFamily="18"/>
                <a:ea typeface="Droid Sans" pitchFamily="2"/>
                <a:cs typeface="FreeSans" pitchFamily="2"/>
              </a:rPr>
              <a:t>DINFO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907" b="0" i="0" u="none" strike="noStrike" kern="1200">
                <a:ln>
                  <a:noFill/>
                </a:ln>
                <a:solidFill>
                  <a:srgbClr val="FFFFFF"/>
                </a:solidFill>
                <a:latin typeface="Arial" pitchFamily="34"/>
                <a:ea typeface="Droid Sans" pitchFamily="2"/>
                <a:cs typeface="FreeSans" pitchFamily="2"/>
              </a:rPr>
              <a:t>Dipartimento di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907" b="0" i="0" u="none" strike="noStrike" kern="1200">
                <a:ln>
                  <a:noFill/>
                </a:ln>
                <a:solidFill>
                  <a:srgbClr val="FFFFFF"/>
                </a:solidFill>
                <a:latin typeface="Arial" pitchFamily="34"/>
                <a:ea typeface="Droid Sans" pitchFamily="2"/>
                <a:cs typeface="FreeSans" pitchFamily="2"/>
              </a:rPr>
              <a:t>Ingegneria dell'informazione</a:t>
            </a:r>
          </a:p>
        </p:txBody>
      </p:sp>
      <p:sp>
        <p:nvSpPr>
          <p:cNvPr id="13" name="Connettore diritto 12">
            <a:extLst>
              <a:ext uri="{FF2B5EF4-FFF2-40B4-BE49-F238E27FC236}">
                <a16:creationId xmlns:a16="http://schemas.microsoft.com/office/drawing/2014/main" id="{39030501-C7E7-4DD1-A0BE-98D3FA955AD5}"/>
              </a:ext>
            </a:extLst>
          </p:cNvPr>
          <p:cNvSpPr/>
          <p:nvPr/>
        </p:nvSpPr>
        <p:spPr>
          <a:xfrm>
            <a:off x="1698066" y="32659"/>
            <a:ext cx="0" cy="653171"/>
          </a:xfrm>
          <a:prstGeom prst="line">
            <a:avLst/>
          </a:prstGeom>
          <a:noFill/>
          <a:ln w="18000">
            <a:solidFill>
              <a:srgbClr val="FFFFFF"/>
            </a:solidFill>
            <a:prstDash val="solid"/>
          </a:ln>
        </p:spPr>
        <p:txBody>
          <a:bodyPr vert="horz" wrap="none" lIns="89802" tIns="48983" rIns="89802" bIns="48983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it-IT" sz="1633" b="0" i="0" u="none" strike="noStrike" kern="1200">
              <a:ln>
                <a:noFill/>
              </a:ln>
              <a:latin typeface="Arial" pitchFamily="18"/>
              <a:ea typeface="Droid Sans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156643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ctr" rtl="0" hangingPunct="0">
        <a:tabLst/>
        <a:defRPr lang="it-IT" sz="3991" b="0" i="0" u="none" strike="noStrike" kern="1200">
          <a:ln>
            <a:noFill/>
          </a:ln>
          <a:latin typeface="Arial" pitchFamily="18"/>
        </a:defRPr>
      </a:lvl1pPr>
    </p:titleStyle>
    <p:bodyStyle>
      <a:lvl1pPr rtl="0" hangingPunct="0">
        <a:spcBef>
          <a:spcPts val="0"/>
        </a:spcBef>
        <a:spcAft>
          <a:spcPts val="1285"/>
        </a:spcAft>
        <a:tabLst/>
        <a:defRPr lang="it-IT" sz="2903" b="0" i="0" u="none" strike="noStrike" kern="1200">
          <a:ln>
            <a:noFill/>
          </a:ln>
          <a:latin typeface="Arial" pitchFamily="18"/>
        </a:defRPr>
      </a:lvl1pPr>
      <a:lvl2pPr marL="622089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2177" kern="1200">
          <a:solidFill>
            <a:schemeClr val="tx1"/>
          </a:solidFill>
          <a:latin typeface="+mn-lt"/>
          <a:ea typeface="+mn-ea"/>
          <a:cs typeface="+mn-cs"/>
        </a:defRPr>
      </a:lvl2pPr>
      <a:lvl3pPr marL="1036815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814" kern="1200">
          <a:solidFill>
            <a:schemeClr val="tx1"/>
          </a:solidFill>
          <a:latin typeface="+mn-lt"/>
          <a:ea typeface="+mn-ea"/>
          <a:cs typeface="+mn-cs"/>
        </a:defRPr>
      </a:lvl3pPr>
      <a:lvl4pPr marL="1451541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4pPr>
      <a:lvl5pPr marL="1866268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5pPr>
      <a:lvl6pPr marL="2280994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6pPr>
      <a:lvl7pPr marL="2695720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7pPr>
      <a:lvl8pPr marL="3110446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8pPr>
      <a:lvl9pPr marL="3525172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1pPr>
      <a:lvl2pPr marL="414726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2pPr>
      <a:lvl3pPr marL="829452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3pPr>
      <a:lvl4pPr marL="1244178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4pPr>
      <a:lvl5pPr marL="1658904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5pPr>
      <a:lvl6pPr marL="2073631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6pPr>
      <a:lvl7pPr marL="2488357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7pPr>
      <a:lvl8pPr marL="2903083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8pPr>
      <a:lvl9pPr marL="3317809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2.emf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9.gif"/><Relationship Id="rId4" Type="http://schemas.openxmlformats.org/officeDocument/2006/relationships/image" Target="../media/image1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AC3648D9-6E4E-4032-AAAC-3F7705FCC01A}"/>
              </a:ext>
            </a:extLst>
          </p:cNvPr>
          <p:cNvSpPr txBox="1"/>
          <p:nvPr/>
        </p:nvSpPr>
        <p:spPr>
          <a:xfrm>
            <a:off x="436351" y="1371129"/>
            <a:ext cx="7563918" cy="1707817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="t" anchorCtr="0" compatLnSpc="0">
            <a:spAutoFit/>
          </a:bodyPr>
          <a:lstStyle/>
          <a:p>
            <a:pPr defTabSz="829452" hangingPunct="0"/>
            <a:r>
              <a:rPr lang="it-IT" sz="3600" b="1" dirty="0">
                <a:solidFill>
                  <a:srgbClr val="004C7F"/>
                </a:solidFill>
                <a:latin typeface="Arial"/>
                <a:cs typeface="Calibri"/>
              </a:rPr>
              <a:t>Valence and </a:t>
            </a:r>
            <a:r>
              <a:rPr lang="it-IT" sz="3600" b="1" dirty="0" err="1">
                <a:solidFill>
                  <a:srgbClr val="004C7F"/>
                </a:solidFill>
                <a:latin typeface="Arial"/>
                <a:cs typeface="Calibri"/>
              </a:rPr>
              <a:t>Arousal</a:t>
            </a:r>
            <a:endParaRPr lang="it-IT" sz="3600" b="1" dirty="0">
              <a:solidFill>
                <a:srgbClr val="004C7F"/>
              </a:solidFill>
              <a:latin typeface="Arial"/>
              <a:cs typeface="Calibri"/>
            </a:endParaRPr>
          </a:p>
          <a:p>
            <a:pPr defTabSz="829452" hangingPunct="0"/>
            <a:r>
              <a:rPr lang="it-IT" sz="3600" b="1" dirty="0" err="1">
                <a:solidFill>
                  <a:srgbClr val="004C7F"/>
                </a:solidFill>
                <a:latin typeface="Arial"/>
                <a:cs typeface="Calibri"/>
              </a:rPr>
              <a:t>Estimation</a:t>
            </a:r>
            <a:r>
              <a:rPr lang="it-IT" sz="3600" b="1" dirty="0">
                <a:solidFill>
                  <a:srgbClr val="004C7F"/>
                </a:solidFill>
                <a:latin typeface="Arial"/>
                <a:cs typeface="Calibri"/>
              </a:rPr>
              <a:t> for </a:t>
            </a:r>
          </a:p>
          <a:p>
            <a:pPr defTabSz="829452" hangingPunct="0"/>
            <a:r>
              <a:rPr lang="it-IT" sz="3600" b="1" dirty="0">
                <a:solidFill>
                  <a:srgbClr val="004C7F"/>
                </a:solidFill>
                <a:latin typeface="Arial"/>
                <a:cs typeface="Calibri"/>
              </a:rPr>
              <a:t>Video Events</a:t>
            </a:r>
            <a:endParaRPr lang="it-IT" dirty="0">
              <a:cs typeface="Calibri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84FAE31-B8CA-47D3-A74E-DC4C3EBFFC7B}"/>
              </a:ext>
            </a:extLst>
          </p:cNvPr>
          <p:cNvSpPr txBox="1"/>
          <p:nvPr/>
        </p:nvSpPr>
        <p:spPr>
          <a:xfrm>
            <a:off x="5674324" y="6425274"/>
            <a:ext cx="2298468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1633" b="1" dirty="0">
                <a:solidFill>
                  <a:srgbClr val="FFFFFF"/>
                </a:solidFill>
                <a:latin typeface="Arial" pitchFamily="18"/>
                <a:ea typeface="Droid Sans" pitchFamily="2"/>
                <a:cs typeface="FreeSans" pitchFamily="2"/>
              </a:rPr>
              <a:t>Firenze, 7 Aprile 2023</a:t>
            </a:r>
          </a:p>
        </p:txBody>
      </p:sp>
      <p:sp>
        <p:nvSpPr>
          <p:cNvPr id="11" name="Sottotitolo 2">
            <a:extLst>
              <a:ext uri="{FF2B5EF4-FFF2-40B4-BE49-F238E27FC236}">
                <a16:creationId xmlns:a16="http://schemas.microsoft.com/office/drawing/2014/main" id="{AD2D168F-9FD8-4422-8ED3-C7D508B95660}"/>
              </a:ext>
            </a:extLst>
          </p:cNvPr>
          <p:cNvSpPr txBox="1">
            <a:spLocks/>
          </p:cNvSpPr>
          <p:nvPr/>
        </p:nvSpPr>
        <p:spPr>
          <a:xfrm>
            <a:off x="436351" y="5569417"/>
            <a:ext cx="2311331" cy="11160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buFont typeface="Arial"/>
              <a:buNone/>
              <a:defRPr lang="it-IT" sz="2000" b="1" kern="1200" dirty="0">
                <a:solidFill>
                  <a:srgbClr val="003257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it-IT" sz="1600" i="1" dirty="0">
                <a:solidFill>
                  <a:schemeClr val="tx1"/>
                </a:solidFill>
                <a:latin typeface="Arial"/>
                <a:cs typeface="Arial"/>
              </a:rPr>
              <a:t>Giulia Bertazzini</a:t>
            </a:r>
          </a:p>
          <a:p>
            <a:pPr algn="l"/>
            <a:r>
              <a:rPr lang="it-IT" sz="1600" i="1" dirty="0">
                <a:solidFill>
                  <a:schemeClr val="tx1"/>
                </a:solidFill>
                <a:latin typeface="Arial"/>
                <a:cs typeface="Arial"/>
              </a:rPr>
              <a:t>Niccolò Guiducci</a:t>
            </a:r>
          </a:p>
        </p:txBody>
      </p:sp>
    </p:spTree>
    <p:extLst>
      <p:ext uri="{BB962C8B-B14F-4D97-AF65-F5344CB8AC3E}">
        <p14:creationId xmlns:p14="http://schemas.microsoft.com/office/powerpoint/2010/main" val="9571242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10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5FFBBC3-E3DC-3102-B87E-CBF1B084C5E0}"/>
              </a:ext>
            </a:extLst>
          </p:cNvPr>
          <p:cNvSpPr txBox="1"/>
          <p:nvPr/>
        </p:nvSpPr>
        <p:spPr>
          <a:xfrm>
            <a:off x="391862" y="1472164"/>
            <a:ext cx="3931282" cy="672340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Aligned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Compressed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Event</a:t>
            </a:r>
          </a:p>
          <a:p>
            <a:pPr defTabSz="829452" hangingPunct="0"/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039F0C0A-0055-DF6C-0BBE-13BA7C03D11F}"/>
                  </a:ext>
                </a:extLst>
              </p:cNvPr>
              <p:cNvSpPr txBox="1"/>
              <p:nvPr/>
            </p:nvSpPr>
            <p:spPr>
              <a:xfrm>
                <a:off x="391862" y="1843868"/>
                <a:ext cx="8221162" cy="48292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>
                  <a:lnSpc>
                    <a:spcPct val="150000"/>
                  </a:lnSpc>
                </a:pPr>
                <a:r>
                  <a:rPr lang="it-IT" sz="1600" dirty="0"/>
                  <a:t>ACE </a:t>
                </a:r>
                <a:r>
                  <a:rPr lang="it-IT" sz="1600" dirty="0" err="1"/>
                  <a:t>process</a:t>
                </a:r>
                <a:r>
                  <a:rPr lang="it-IT" sz="1600" dirty="0"/>
                  <a:t> </a:t>
                </a:r>
                <a:r>
                  <a:rPr lang="it-IT" sz="1600" dirty="0" err="1"/>
                  <a:t>comprises</a:t>
                </a:r>
                <a:r>
                  <a:rPr lang="it-IT" sz="1600" dirty="0"/>
                  <a:t> </a:t>
                </a:r>
                <a:r>
                  <a:rPr lang="it-IT" sz="1600" dirty="0" err="1"/>
                  <a:t>three</a:t>
                </a:r>
                <a:r>
                  <a:rPr lang="it-IT" sz="1600" dirty="0"/>
                  <a:t> </a:t>
                </a:r>
                <a:r>
                  <a:rPr lang="it-IT" sz="1600" dirty="0" err="1"/>
                  <a:t>main</a:t>
                </a:r>
                <a:r>
                  <a:rPr lang="it-IT" sz="1600" dirty="0"/>
                  <a:t> parts:</a:t>
                </a:r>
              </a:p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b="1" u="sng" dirty="0" err="1"/>
                  <a:t>Timestamp</a:t>
                </a:r>
                <a:r>
                  <a:rPr lang="it-IT" sz="1600" b="1" u="sng" dirty="0"/>
                  <a:t> </a:t>
                </a:r>
                <a:r>
                  <a:rPr lang="it-IT" sz="1600" b="1" u="sng" dirty="0" err="1"/>
                  <a:t>Quantization</a:t>
                </a:r>
                <a:r>
                  <a:rPr lang="it-IT" sz="1600" b="1" dirty="0"/>
                  <a:t>: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600" b="0" i="0" u="none" strike="noStrike" baseline="0" dirty="0"/>
                  <a:t>Event data are </a:t>
                </a:r>
                <a:r>
                  <a:rPr lang="en-US" sz="1600" dirty="0"/>
                  <a:t>spatial-temporal discrete points </a:t>
                </a:r>
                <a:r>
                  <a:rPr lang="en-US" sz="1600" b="0" i="0" u="none" strike="noStrike" baseline="0" dirty="0"/>
                  <a:t>with an extremely high </a:t>
                </a:r>
                <a:r>
                  <a:rPr lang="it-IT" sz="1600" b="0" i="0" u="none" strike="noStrike" baseline="0" dirty="0" err="1"/>
                  <a:t>temporal</a:t>
                </a:r>
                <a:r>
                  <a:rPr lang="it-IT" sz="1600" b="0" i="0" u="none" strike="noStrike" baseline="0" dirty="0"/>
                  <a:t> </a:t>
                </a:r>
                <a:r>
                  <a:rPr lang="it-IT" sz="1600" b="0" i="0" u="none" strike="noStrike" baseline="0" dirty="0" err="1"/>
                  <a:t>resolution</a:t>
                </a:r>
                <a:r>
                  <a:rPr lang="it-IT" sz="1600" dirty="0"/>
                  <a:t> and</a:t>
                </a:r>
                <a:r>
                  <a:rPr lang="it-IT" sz="1600" b="1" i="0" u="none" strike="noStrike" baseline="0" dirty="0"/>
                  <a:t> </a:t>
                </a:r>
                <a:r>
                  <a:rPr lang="en-US" sz="1600" b="0" i="0" u="none" strike="noStrike" baseline="0" dirty="0"/>
                  <a:t>can be</a:t>
                </a:r>
                <a:r>
                  <a:rPr lang="en-US" sz="1600" dirty="0"/>
                  <a:t> </a:t>
                </a:r>
                <a:r>
                  <a:rPr lang="en-US" sz="1600" b="0" i="0" u="none" strike="noStrike" baseline="0" dirty="0"/>
                  <a:t>represented as a tensor of shape </a:t>
                </a:r>
                <a14:m>
                  <m:oMath xmlns:m="http://schemas.openxmlformats.org/officeDocument/2006/math">
                    <m:r>
                      <a:rPr lang="it-IT" sz="1600" b="1" i="1" u="none" strike="noStrike" baseline="0" smtClean="0">
                        <a:latin typeface="Cambria Math" panose="02040503050406030204" pitchFamily="18" charset="0"/>
                      </a:rPr>
                      <m:t>𝑴</m:t>
                    </m:r>
                    <m:r>
                      <a:rPr lang="it-IT" sz="1600" b="1" i="1" u="none" strike="noStrike" baseline="0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it-IT" sz="1600" b="1" i="1" u="none" strike="noStrike" baseline="0" smtClean="0">
                        <a:latin typeface="Cambria Math" panose="02040503050406030204" pitchFamily="18" charset="0"/>
                      </a:rPr>
                      <m:t>𝑯</m:t>
                    </m:r>
                    <m:r>
                      <a:rPr lang="it-IT" sz="1600" b="1" i="1" u="none" strike="noStrike" baseline="0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it-IT" sz="1600" b="1" i="1" u="none" strike="noStrike" baseline="0" smtClean="0">
                        <a:latin typeface="Cambria Math" panose="02040503050406030204" pitchFamily="18" charset="0"/>
                      </a:rPr>
                      <m:t>𝑾</m:t>
                    </m:r>
                  </m:oMath>
                </a14:m>
                <a:r>
                  <a:rPr lang="it-IT" sz="1600" b="1" dirty="0"/>
                  <a:t> </a:t>
                </a:r>
                <a:r>
                  <a:rPr lang="it-IT" sz="1600" dirty="0">
                    <a:highlight>
                      <a:srgbClr val="FFFF00"/>
                    </a:highlight>
                  </a:rPr>
                  <a:t>(M </a:t>
                </a:r>
                <a:r>
                  <a:rPr lang="it-IT" sz="1600" dirty="0" err="1">
                    <a:highlight>
                      <a:srgbClr val="FFFF00"/>
                    </a:highlight>
                  </a:rPr>
                  <a:t>number</a:t>
                </a:r>
                <a:r>
                  <a:rPr lang="it-IT" sz="1600" dirty="0">
                    <a:highlight>
                      <a:srgbClr val="FFFF00"/>
                    </a:highlight>
                  </a:rPr>
                  <a:t> of possibile </a:t>
                </a:r>
                <a:r>
                  <a:rPr lang="it-IT" sz="1600" dirty="0" err="1">
                    <a:highlight>
                      <a:srgbClr val="FFFF00"/>
                    </a:highlight>
                  </a:rPr>
                  <a:t>timestamps</a:t>
                </a:r>
                <a:r>
                  <a:rPr lang="it-IT" sz="1600" dirty="0">
                    <a:highlight>
                      <a:srgbClr val="FFFF00"/>
                    </a:highlight>
                  </a:rPr>
                  <a:t> in one video event)</a:t>
                </a:r>
                <a:endParaRPr lang="it-IT" sz="1600" b="1" dirty="0">
                  <a:highlight>
                    <a:srgbClr val="FFFF00"/>
                  </a:highlight>
                </a:endParaRP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600" dirty="0"/>
                  <a:t>To reduce the time resolution </a:t>
                </a:r>
                <a14:m>
                  <m:oMath xmlns:m="http://schemas.openxmlformats.org/officeDocument/2006/math">
                    <m:r>
                      <a:rPr lang="it-IT" sz="1600" b="0" i="1" u="none" strike="noStrike" baseline="0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sz="1600" dirty="0"/>
                  <a:t>, we </a:t>
                </a:r>
                <a:r>
                  <a:rPr lang="en-US" sz="1600" b="1" dirty="0"/>
                  <a:t>quantize the timestamps </a:t>
                </a:r>
                <a:r>
                  <a:rPr lang="en-US" sz="1600" dirty="0"/>
                  <a:t>into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16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acc>
                    <m:r>
                      <a:rPr lang="it-IT" sz="16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 dirty="0"/>
                  <a:t>bins, obtaining a tensor of shape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6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1600" b="1" i="1">
                            <a:latin typeface="Cambria Math" panose="02040503050406030204" pitchFamily="18" charset="0"/>
                          </a:rPr>
                          <m:t>𝑴</m:t>
                        </m:r>
                      </m:e>
                    </m:acc>
                    <m:r>
                      <a:rPr lang="it-IT" sz="1600" b="1" i="1">
                        <a:latin typeface="Cambria Math" panose="02040503050406030204" pitchFamily="18" charset="0"/>
                      </a:rPr>
                      <m:t>×</m:t>
                    </m:r>
                    <m:r>
                      <a:rPr lang="it-IT" sz="1600" b="1" i="1">
                        <a:latin typeface="Cambria Math" panose="02040503050406030204" pitchFamily="18" charset="0"/>
                      </a:rPr>
                      <m:t>𝑯</m:t>
                    </m:r>
                    <m:r>
                      <a:rPr lang="it-IT" sz="1600" b="1" i="1">
                        <a:latin typeface="Cambria Math" panose="02040503050406030204" pitchFamily="18" charset="0"/>
                      </a:rPr>
                      <m:t>×</m:t>
                    </m:r>
                    <m:r>
                      <a:rPr lang="it-IT" sz="1600" b="1" i="1">
                        <a:latin typeface="Cambria Math" panose="02040503050406030204" pitchFamily="18" charset="0"/>
                      </a:rPr>
                      <m:t>𝑾</m:t>
                    </m:r>
                  </m:oMath>
                </a14:m>
                <a:endParaRPr lang="it-IT" sz="1600" b="1" dirty="0"/>
              </a:p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b="1" u="sng" dirty="0" err="1"/>
                  <a:t>Accumulative</a:t>
                </a:r>
                <a:r>
                  <a:rPr lang="it-IT" sz="1600" b="1" u="sng" dirty="0"/>
                  <a:t> </a:t>
                </a:r>
                <a:r>
                  <a:rPr lang="it-IT" sz="1600" b="1" u="sng" dirty="0" err="1"/>
                  <a:t>Voxelization</a:t>
                </a:r>
                <a:r>
                  <a:rPr lang="it-IT" sz="1600" b="1" u="sng" dirty="0"/>
                  <a:t>: 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600" b="0" i="0" u="none" strike="noStrike" baseline="0" dirty="0"/>
                  <a:t>for voxel at the</a:t>
                </a:r>
                <a:r>
                  <a:rPr lang="en-US" sz="1600" b="0" i="0" u="none" strike="noStrik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b="0" i="1" u="none" strike="noStrike" baseline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0" i="1" u="none" strike="noStrike" baseline="0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it-IT" sz="1600" b="0" i="1" u="none" strike="noStrike" baseline="0" smtClean="0">
                            <a:latin typeface="Cambria Math" panose="02040503050406030204" pitchFamily="18" charset="0"/>
                          </a:rPr>
                          <m:t>𝑡h</m:t>
                        </m:r>
                      </m:sub>
                    </m:sSub>
                  </m:oMath>
                </a14:m>
                <a:r>
                  <a:rPr lang="en-US" sz="1600" b="0" i="0" u="none" strike="noStrike" baseline="0" dirty="0"/>
                  <a:t> bin,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it-IT" sz="1600" i="1">
                            <a:latin typeface="Cambria Math" panose="02040503050406030204" pitchFamily="18" charset="0"/>
                          </a:rPr>
                          <m:t>𝑡h</m:t>
                        </m:r>
                      </m:sub>
                    </m:sSub>
                  </m:oMath>
                </a14:m>
                <a:r>
                  <a:rPr lang="en-US" sz="1600" b="0" i="0" u="none" strike="noStrike" baseline="0" dirty="0"/>
                  <a:t> row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1600" i="1">
                            <a:latin typeface="Cambria Math" panose="02040503050406030204" pitchFamily="18" charset="0"/>
                          </a:rPr>
                          <m:t>𝑡h</m:t>
                        </m:r>
                      </m:sub>
                    </m:sSub>
                  </m:oMath>
                </a14:m>
                <a:r>
                  <a:rPr lang="en-US" sz="1600" b="0" i="0" u="none" strike="noStrike" baseline="0" dirty="0"/>
                  <a:t> </a:t>
                </a:r>
                <a:br>
                  <a:rPr lang="en-US" sz="1600" b="0" i="0" u="none" strike="noStrike" baseline="0" dirty="0"/>
                </a:br>
                <a:r>
                  <a:rPr lang="en-US" sz="1600" b="0" i="0" u="none" strike="noStrike" baseline="0" dirty="0"/>
                  <a:t>column, we sum the polarities for all past </a:t>
                </a:r>
                <a:br>
                  <a:rPr lang="en-US" sz="1600" b="0" i="0" u="none" strike="noStrike" baseline="0" dirty="0"/>
                </a:br>
                <a:r>
                  <a:rPr lang="en-US" sz="1600" b="0" i="0" u="none" strike="noStrike" baseline="0" dirty="0"/>
                  <a:t>events on each pixel, </a:t>
                </a:r>
                <a:r>
                  <a:rPr lang="it-IT" sz="1600" b="0" i="0" u="none" strike="noStrike" baseline="0" dirty="0" err="1"/>
                  <a:t>formulated</a:t>
                </a:r>
                <a:r>
                  <a:rPr lang="it-IT" sz="1600" b="0" i="0" u="none" strike="noStrike" baseline="0" dirty="0"/>
                  <a:t> </a:t>
                </a:r>
                <a:r>
                  <a:rPr lang="it-IT" sz="1600" b="0" i="0" u="none" strike="noStrike" baseline="0" dirty="0" err="1"/>
                  <a:t>as</a:t>
                </a:r>
                <a:r>
                  <a:rPr lang="it-IT" sz="1600" dirty="0"/>
                  <a:t> </a:t>
                </a:r>
                <a:endParaRPr lang="it-IT" sz="1600" b="1" i="1" u="none" strike="noStrike" baseline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:endParaRPr lang="it-IT" sz="1400" b="1" i="0" u="none" strike="noStrike" baseline="0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it-IT" sz="1600" b="1" dirty="0"/>
              </a:p>
            </p:txBody>
          </p:sp>
        </mc:Choice>
        <mc:Fallback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039F0C0A-0055-DF6C-0BBE-13BA7C03D1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862" y="1843868"/>
                <a:ext cx="8221162" cy="4829271"/>
              </a:xfrm>
              <a:prstGeom prst="rect">
                <a:avLst/>
              </a:prstGeom>
              <a:blipFill>
                <a:blip r:embed="rId3"/>
                <a:stretch>
                  <a:fillRect l="-37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DD7F980A-89E4-1314-1586-6B4EAA2C8B03}"/>
                  </a:ext>
                </a:extLst>
              </p:cNvPr>
              <p:cNvSpPr txBox="1"/>
              <p:nvPr/>
            </p:nvSpPr>
            <p:spPr>
              <a:xfrm>
                <a:off x="342706" y="5966022"/>
                <a:ext cx="5327844" cy="7071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400" b="1" i="1" u="none" strike="noStrike" baseline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𝓥</m:t>
                      </m:r>
                      <m:d>
                        <m:dPr>
                          <m:ctrlP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𝒎</m:t>
                          </m:r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it-IT" sz="1400" b="1" i="1" u="none" strike="noStrike" baseline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𝒋</m:t>
                          </m:r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</m:sub>
                        <m:sup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𝒏</m:t>
                          </m:r>
                        </m:sup>
                        <m:e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𝕀</m:t>
                          </m:r>
                          <m:d>
                            <m:dPr>
                              <m:ctrlP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𝒋</m:t>
                                  </m:r>
                                </m:sub>
                              </m:sSub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  <m:sub>
                                  <m: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𝒋</m:t>
                                  </m:r>
                                </m:sub>
                              </m:sSub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𝝉</m:t>
                                  </m:r>
                                </m:e>
                                <m:sub>
                                  <m: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𝒋</m:t>
                                  </m:r>
                                </m:sub>
                              </m:sSub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𝒎</m:t>
                              </m:r>
                            </m:e>
                          </m:d>
                          <m:r>
                            <a:rPr lang="it-IT" sz="1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it-IT" sz="1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it-IT" sz="1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DD7F980A-89E4-1314-1586-6B4EAA2C8B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706" y="5966022"/>
                <a:ext cx="5327844" cy="70711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Immagine 6">
            <a:extLst>
              <a:ext uri="{FF2B5EF4-FFF2-40B4-BE49-F238E27FC236}">
                <a16:creationId xmlns:a16="http://schemas.microsoft.com/office/drawing/2014/main" id="{4C201425-E6B7-048E-AAE3-59398ABB84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7903" y="4400693"/>
            <a:ext cx="3298513" cy="1772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912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11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5FFBBC3-E3DC-3102-B87E-CBF1B084C5E0}"/>
              </a:ext>
            </a:extLst>
          </p:cNvPr>
          <p:cNvSpPr txBox="1"/>
          <p:nvPr/>
        </p:nvSpPr>
        <p:spPr>
          <a:xfrm>
            <a:off x="391862" y="1472164"/>
            <a:ext cx="3931282" cy="672340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Aligned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Compressed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Event</a:t>
            </a:r>
          </a:p>
          <a:p>
            <a:pPr defTabSz="829452" hangingPunct="0"/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039F0C0A-0055-DF6C-0BBE-13BA7C03D11F}"/>
                  </a:ext>
                </a:extLst>
              </p:cNvPr>
              <p:cNvSpPr txBox="1"/>
              <p:nvPr/>
            </p:nvSpPr>
            <p:spPr>
              <a:xfrm>
                <a:off x="457171" y="1872229"/>
                <a:ext cx="8221162" cy="48854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b="1" u="sng" dirty="0"/>
                  <a:t>Aligned </a:t>
                </a:r>
                <a:r>
                  <a:rPr lang="it-IT" sz="1600" b="1" u="sng" dirty="0" err="1"/>
                  <a:t>Compression</a:t>
                </a:r>
                <a:r>
                  <a:rPr lang="it-IT" sz="1600" b="1" u="sng" dirty="0"/>
                  <a:t>: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dirty="0" err="1"/>
                  <a:t>Since</a:t>
                </a:r>
                <a:r>
                  <a:rPr lang="it-IT" sz="1600" dirty="0"/>
                  <a:t> </a:t>
                </a:r>
                <a:r>
                  <a:rPr lang="it-IT" sz="1600" dirty="0" err="1"/>
                  <a:t>it</a:t>
                </a:r>
                <a:r>
                  <a:rPr lang="it-IT" sz="1600" dirty="0"/>
                  <a:t> </a:t>
                </a:r>
                <a:r>
                  <a:rPr lang="it-IT" sz="1600" dirty="0" err="1"/>
                  <a:t>would</a:t>
                </a:r>
                <a:r>
                  <a:rPr lang="it-IT" sz="1600" dirty="0"/>
                  <a:t> be </a:t>
                </a:r>
                <a:r>
                  <a:rPr lang="it-IT" sz="1600" dirty="0" err="1"/>
                  <a:t>burdensome</a:t>
                </a:r>
                <a:r>
                  <a:rPr lang="it-IT" sz="1600" dirty="0"/>
                  <a:t> for a NN to </a:t>
                </a:r>
                <a:r>
                  <a:rPr lang="it-IT" sz="1600" dirty="0" err="1"/>
                  <a:t>process</a:t>
                </a:r>
                <a:r>
                  <a:rPr lang="it-IT" sz="1600" dirty="0"/>
                  <a:t> </a:t>
                </a:r>
                <a:r>
                  <a:rPr lang="it-IT" sz="1600" dirty="0" err="1"/>
                  <a:t>all</a:t>
                </a:r>
                <a:r>
                  <a:rPr lang="it-IT" sz="1600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1600" b="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acc>
                  </m:oMath>
                </a14:m>
                <a:r>
                  <a:rPr lang="it-IT" sz="1600" dirty="0"/>
                  <a:t> </a:t>
                </a:r>
                <a:r>
                  <a:rPr lang="it-IT" sz="1600" dirty="0">
                    <a:highlight>
                      <a:srgbClr val="FFFF00"/>
                    </a:highlight>
                  </a:rPr>
                  <a:t>frames</a:t>
                </a:r>
                <a:r>
                  <a:rPr lang="it-IT" sz="1600" dirty="0"/>
                  <a:t> and the </a:t>
                </a:r>
                <a:r>
                  <a:rPr lang="it-IT" sz="1600" dirty="0" err="1"/>
                  <a:t>contents</a:t>
                </a:r>
                <a:r>
                  <a:rPr lang="it-IT" sz="1600" dirty="0"/>
                  <a:t> in </a:t>
                </a:r>
                <a:r>
                  <a:rPr lang="it-IT" sz="1600" dirty="0" err="1"/>
                  <a:t>adjacents</a:t>
                </a:r>
                <a:r>
                  <a:rPr lang="it-IT" sz="1600" dirty="0"/>
                  <a:t> frames </a:t>
                </a:r>
                <a:r>
                  <a:rPr lang="it-IT" sz="1600" dirty="0" err="1"/>
                  <a:t>could</a:t>
                </a:r>
                <a:r>
                  <a:rPr lang="it-IT" sz="1600" dirty="0"/>
                  <a:t> be </a:t>
                </a:r>
                <a:r>
                  <a:rPr lang="it-IT" sz="1600" dirty="0" err="1"/>
                  <a:t>roughly</a:t>
                </a:r>
                <a:r>
                  <a:rPr lang="it-IT" sz="1600" dirty="0"/>
                  <a:t> the </a:t>
                </a:r>
                <a:r>
                  <a:rPr lang="it-IT" sz="1600" dirty="0" err="1"/>
                  <a:t>same</a:t>
                </a:r>
                <a:r>
                  <a:rPr lang="it-IT" sz="1600" dirty="0"/>
                  <a:t>, </a:t>
                </a:r>
                <a:r>
                  <a:rPr lang="it-IT" sz="1600" dirty="0" err="1"/>
                  <a:t>we</a:t>
                </a:r>
                <a:r>
                  <a:rPr lang="it-IT" sz="1600" dirty="0"/>
                  <a:t> </a:t>
                </a:r>
                <a:r>
                  <a:rPr lang="it-IT" sz="1600" b="1" dirty="0" err="1"/>
                  <a:t>compress</a:t>
                </a:r>
                <a:r>
                  <a:rPr lang="it-IT" sz="1600" b="1" dirty="0"/>
                  <a:t> the </a:t>
                </a:r>
                <a:r>
                  <a:rPr lang="it-IT" sz="1600" b="1" dirty="0" err="1"/>
                  <a:t>voxels</a:t>
                </a:r>
                <a:r>
                  <a:rPr lang="it-IT" sz="1600" b="1" dirty="0"/>
                  <a:t> </a:t>
                </a:r>
                <a:r>
                  <a:rPr lang="it-IT" sz="1600" dirty="0" err="1"/>
                  <a:t>along</a:t>
                </a:r>
                <a:r>
                  <a:rPr lang="it-IT" sz="1600" dirty="0"/>
                  <a:t> </a:t>
                </a:r>
                <a:r>
                  <a:rPr lang="it-IT" sz="1600" dirty="0" err="1"/>
                  <a:t>temporal</a:t>
                </a:r>
                <a:r>
                  <a:rPr lang="it-IT" sz="1600" dirty="0"/>
                  <a:t> </a:t>
                </a:r>
                <a:r>
                  <a:rPr lang="it-IT" sz="1600" dirty="0" err="1"/>
                  <a:t>axis</a:t>
                </a:r>
                <a:r>
                  <a:rPr lang="it-IT" sz="1600" dirty="0"/>
                  <a:t> by </a:t>
                </a:r>
                <a:r>
                  <a:rPr lang="it-IT" sz="1600" dirty="0" err="1"/>
                  <a:t>merging</a:t>
                </a:r>
                <a:r>
                  <a:rPr lang="it-IT" sz="1600" dirty="0"/>
                  <a:t> </a:t>
                </a:r>
                <a:r>
                  <a:rPr lang="it-IT" sz="1600" dirty="0" err="1"/>
                  <a:t>nearby</a:t>
                </a:r>
                <a:r>
                  <a:rPr lang="it-IT" sz="1600" dirty="0"/>
                  <a:t> frames  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dirty="0"/>
                  <a:t>To </a:t>
                </a:r>
                <a:r>
                  <a:rPr lang="it-IT" sz="1600" dirty="0" err="1"/>
                  <a:t>gradually</a:t>
                </a:r>
                <a:r>
                  <a:rPr lang="it-IT" sz="1600" dirty="0"/>
                  <a:t> </a:t>
                </a:r>
                <a:r>
                  <a:rPr lang="it-IT" sz="1600" dirty="0" err="1"/>
                  <a:t>compress</a:t>
                </a:r>
                <a:r>
                  <a:rPr lang="it-IT" sz="1600" dirty="0"/>
                  <a:t> the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1600" b="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acc>
                  </m:oMath>
                </a14:m>
                <a:r>
                  <a:rPr lang="it-IT" sz="1600" dirty="0"/>
                  <a:t> </a:t>
                </a:r>
                <a:br>
                  <a:rPr lang="it-IT" sz="1600" dirty="0"/>
                </a:br>
                <a:r>
                  <a:rPr lang="it-IT" sz="1600" dirty="0">
                    <a:highlight>
                      <a:srgbClr val="FFFF00"/>
                    </a:highlight>
                  </a:rPr>
                  <a:t>frames</a:t>
                </a:r>
                <a:r>
                  <a:rPr lang="it-IT" sz="1600" dirty="0"/>
                  <a:t> </a:t>
                </a:r>
                <a:r>
                  <a:rPr lang="it-IT" sz="1600" dirty="0" err="1"/>
                  <a:t>we</a:t>
                </a:r>
                <a:r>
                  <a:rPr lang="it-IT" sz="1600" dirty="0"/>
                  <a:t> use </a:t>
                </a:r>
                <a:r>
                  <a:rPr lang="it-IT" sz="1600" dirty="0" err="1"/>
                  <a:t>two</a:t>
                </a:r>
                <a:r>
                  <a:rPr lang="it-IT" sz="1600" dirty="0"/>
                  <a:t> </a:t>
                </a:r>
                <a:r>
                  <a:rPr lang="it-IT" sz="1600" dirty="0" err="1"/>
                  <a:t>stacked</a:t>
                </a:r>
                <a:r>
                  <a:rPr lang="it-IT" sz="1600" dirty="0"/>
                  <a:t> </a:t>
                </a:r>
                <a:br>
                  <a:rPr lang="it-IT" sz="1600" dirty="0"/>
                </a:br>
                <a:r>
                  <a:rPr lang="it-IT" sz="1600" dirty="0"/>
                  <a:t>3D </a:t>
                </a:r>
                <a:r>
                  <a:rPr lang="it-IT" sz="1600" dirty="0" err="1"/>
                  <a:t>Conv</a:t>
                </a:r>
                <a:r>
                  <a:rPr lang="it-IT" sz="1600" dirty="0"/>
                  <a:t> </a:t>
                </a:r>
                <a:r>
                  <a:rPr lang="it-IT" sz="1600" dirty="0" err="1"/>
                  <a:t>Layers</a:t>
                </a:r>
                <a:r>
                  <a:rPr lang="it-IT" sz="1600" dirty="0"/>
                  <a:t> </a:t>
                </a:r>
                <a:r>
                  <a:rPr lang="it-IT" sz="1600" dirty="0" err="1"/>
                  <a:t>where</a:t>
                </a:r>
                <a:r>
                  <a:rPr lang="it-IT" sz="1600" dirty="0"/>
                  <a:t> in </a:t>
                </a:r>
                <a:r>
                  <a:rPr lang="it-IT" sz="1600" dirty="0" err="1"/>
                  <a:t>each</a:t>
                </a:r>
                <a:r>
                  <a:rPr lang="it-IT" sz="1600" dirty="0"/>
                  <a:t> </a:t>
                </a:r>
                <a:br>
                  <a:rPr lang="it-IT" sz="1600" dirty="0"/>
                </a:br>
                <a:r>
                  <a:rPr lang="it-IT" sz="1600" dirty="0"/>
                  <a:t>step </a:t>
                </a:r>
                <a:r>
                  <a:rPr lang="it-IT" sz="1600" dirty="0" err="1"/>
                  <a:t>we</a:t>
                </a:r>
                <a:r>
                  <a:rPr lang="it-IT" sz="1600" dirty="0"/>
                  <a:t> merge G frames </a:t>
                </a:r>
                <a:r>
                  <a:rPr lang="it-IT" sz="1600" dirty="0" err="1"/>
                  <a:t>into</a:t>
                </a:r>
                <a:r>
                  <a:rPr lang="it-IT" sz="1600" dirty="0"/>
                  <a:t> </a:t>
                </a:r>
                <a:br>
                  <a:rPr lang="it-IT" sz="1600" dirty="0"/>
                </a:br>
                <a:r>
                  <a:rPr lang="it-IT" sz="1600" dirty="0" err="1"/>
                  <a:t>ones</a:t>
                </a:r>
                <a:r>
                  <a:rPr lang="it-IT" sz="1600" dirty="0"/>
                  <a:t>; 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dirty="0" err="1"/>
                  <a:t>we</a:t>
                </a:r>
                <a:r>
                  <a:rPr lang="it-IT" sz="1600" dirty="0"/>
                  <a:t> </a:t>
                </a:r>
                <a:r>
                  <a:rPr lang="it-IT" sz="1600" dirty="0" err="1"/>
                  <a:t>compress</a:t>
                </a:r>
                <a:r>
                  <a:rPr lang="it-IT" sz="1600" dirty="0"/>
                  <a:t> the input </a:t>
                </a:r>
                <a:r>
                  <a:rPr lang="it-IT" sz="1600" dirty="0" err="1"/>
                  <a:t>tensor</a:t>
                </a:r>
                <a:r>
                  <a:rPr lang="it-IT" sz="1600" dirty="0"/>
                  <a:t>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1" i="0" smtClean="0">
                            <a:latin typeface="Cambria Math" panose="02040503050406030204" pitchFamily="18" charset="0"/>
                          </a:rPr>
                          <m:t>𝐂</m:t>
                        </m:r>
                      </m:e>
                      <m:sub>
                        <m:r>
                          <a:rPr lang="it-IT" sz="1600" b="1" i="1" smtClean="0">
                            <a:latin typeface="Cambria Math" panose="02040503050406030204" pitchFamily="18" charset="0"/>
                          </a:rPr>
                          <m:t>𝒊𝒏</m:t>
                        </m:r>
                      </m:sub>
                    </m:sSub>
                    <m:r>
                      <a:rPr lang="it-IT" sz="1600" b="1" i="1" smtClean="0">
                        <a:latin typeface="Cambria Math" panose="02040503050406030204" pitchFamily="18" charset="0"/>
                      </a:rPr>
                      <m:t>×</m:t>
                    </m:r>
                    <m:acc>
                      <m:accPr>
                        <m:chr m:val="̂"/>
                        <m:ctrlPr>
                          <a:rPr lang="en-US" sz="16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1600" b="1" i="1">
                            <a:latin typeface="Cambria Math" panose="02040503050406030204" pitchFamily="18" charset="0"/>
                          </a:rPr>
                          <m:t>𝑴</m:t>
                        </m:r>
                      </m:e>
                    </m:acc>
                    <m:r>
                      <a:rPr lang="it-IT" sz="1600" b="1" i="1">
                        <a:latin typeface="Cambria Math" panose="02040503050406030204" pitchFamily="18" charset="0"/>
                      </a:rPr>
                      <m:t>×</m:t>
                    </m:r>
                    <m:r>
                      <a:rPr lang="it-IT" sz="1600" b="1" i="1">
                        <a:latin typeface="Cambria Math" panose="02040503050406030204" pitchFamily="18" charset="0"/>
                      </a:rPr>
                      <m:t>𝑯</m:t>
                    </m:r>
                    <m:r>
                      <a:rPr lang="it-IT" sz="1600" b="1" i="1">
                        <a:latin typeface="Cambria Math" panose="02040503050406030204" pitchFamily="18" charset="0"/>
                      </a:rPr>
                      <m:t>×</m:t>
                    </m:r>
                    <m:r>
                      <a:rPr lang="it-IT" sz="1600" b="1" i="1">
                        <a:latin typeface="Cambria Math" panose="02040503050406030204" pitchFamily="18" charset="0"/>
                      </a:rPr>
                      <m:t>𝑾</m:t>
                    </m:r>
                  </m:oMath>
                </a14:m>
                <a:r>
                  <a:rPr lang="it-IT" sz="1600" b="1" dirty="0"/>
                  <a:t> </a:t>
                </a:r>
                <a:r>
                  <a:rPr lang="it-IT" sz="1600" dirty="0"/>
                  <a:t>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1">
                            <a:latin typeface="Cambria Math" panose="02040503050406030204" pitchFamily="18" charset="0"/>
                          </a:rPr>
                          <m:t>𝐂</m:t>
                        </m:r>
                      </m:e>
                      <m:sub>
                        <m:r>
                          <a:rPr lang="it-IT" sz="1600" b="1" i="1" smtClean="0">
                            <a:latin typeface="Cambria Math" panose="02040503050406030204" pitchFamily="18" charset="0"/>
                          </a:rPr>
                          <m:t>𝒐𝒖𝒕</m:t>
                        </m:r>
                      </m:sub>
                    </m:sSub>
                    <m:r>
                      <a:rPr lang="it-IT" sz="1600" b="1" i="1">
                        <a:latin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it-IT" sz="16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1600" b="1" i="1" smtClean="0">
                            <a:latin typeface="Cambria Math" panose="02040503050406030204" pitchFamily="18" charset="0"/>
                          </a:rPr>
                          <m:t>𝑴</m:t>
                        </m:r>
                      </m:e>
                      <m:sup>
                        <m:r>
                          <a:rPr lang="it-IT" sz="1600" b="1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it-IT" sz="1600" b="1" i="1">
                        <a:latin typeface="Cambria Math" panose="02040503050406030204" pitchFamily="18" charset="0"/>
                      </a:rPr>
                      <m:t>×</m:t>
                    </m:r>
                    <m:r>
                      <a:rPr lang="it-IT" sz="1600" b="1" i="1">
                        <a:latin typeface="Cambria Math" panose="02040503050406030204" pitchFamily="18" charset="0"/>
                      </a:rPr>
                      <m:t>𝑯</m:t>
                    </m:r>
                    <m:r>
                      <a:rPr lang="it-IT" sz="1600" b="1" i="1">
                        <a:latin typeface="Cambria Math" panose="02040503050406030204" pitchFamily="18" charset="0"/>
                      </a:rPr>
                      <m:t>×</m:t>
                    </m:r>
                    <m:r>
                      <a:rPr lang="it-IT" sz="1600" b="1" i="1">
                        <a:latin typeface="Cambria Math" panose="02040503050406030204" pitchFamily="18" charset="0"/>
                      </a:rPr>
                      <m:t>𝑾</m:t>
                    </m:r>
                  </m:oMath>
                </a14:m>
                <a:r>
                  <a:rPr lang="it-IT" sz="1600" dirty="0"/>
                  <a:t>, </a:t>
                </a:r>
                <a:r>
                  <a:rPr lang="it-IT" sz="1600" dirty="0" err="1"/>
                  <a:t>where</a:t>
                </a:r>
                <a:r>
                  <a:rPr lang="it-IT" sz="16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1600" b="1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1600" b="1" i="1">
                            <a:latin typeface="Cambria Math" panose="02040503050406030204" pitchFamily="18" charset="0"/>
                          </a:rPr>
                          <m:t>𝑴</m:t>
                        </m:r>
                      </m:e>
                      <m:sup>
                        <m:r>
                          <a:rPr lang="it-IT" sz="1600" b="1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it-IT" sz="1600" b="1" i="1" smtClean="0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̂"/>
                        <m:ctrlPr>
                          <a:rPr lang="it-IT" sz="1600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1600" b="1" i="1" smtClean="0">
                            <a:latin typeface="Cambria Math" panose="02040503050406030204" pitchFamily="18" charset="0"/>
                          </a:rPr>
                          <m:t>𝑴</m:t>
                        </m:r>
                      </m:e>
                    </m:acc>
                    <m:r>
                      <a:rPr lang="it-IT" sz="1600" b="1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it-IT" sz="1600" b="1" i="1" smtClean="0">
                        <a:latin typeface="Cambria Math" panose="02040503050406030204" pitchFamily="18" charset="0"/>
                      </a:rPr>
                      <m:t>𝑮</m:t>
                    </m:r>
                  </m:oMath>
                </a14:m>
                <a:endParaRPr lang="it-IT" sz="1600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1600" b="1" u="sng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it-IT" sz="1600" b="1" dirty="0"/>
              </a:p>
            </p:txBody>
          </p:sp>
        </mc:Choice>
        <mc:Fallback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039F0C0A-0055-DF6C-0BBE-13BA7C03D1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171" y="1872229"/>
                <a:ext cx="8221162" cy="4885440"/>
              </a:xfrm>
              <a:prstGeom prst="rect">
                <a:avLst/>
              </a:prstGeom>
              <a:blipFill>
                <a:blip r:embed="rId3"/>
                <a:stretch>
                  <a:fillRect l="-29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Immagine 12">
            <a:extLst>
              <a:ext uri="{FF2B5EF4-FFF2-40B4-BE49-F238E27FC236}">
                <a16:creationId xmlns:a16="http://schemas.microsoft.com/office/drawing/2014/main" id="{71745F6C-9379-B32E-F6C5-AFF779A108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68" t="13220" r="1550" b="7411"/>
          <a:stretch/>
        </p:blipFill>
        <p:spPr>
          <a:xfrm>
            <a:off x="4023845" y="3271506"/>
            <a:ext cx="4662984" cy="179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185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12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5FFBBC3-E3DC-3102-B87E-CBF1B084C5E0}"/>
              </a:ext>
            </a:extLst>
          </p:cNvPr>
          <p:cNvSpPr txBox="1"/>
          <p:nvPr/>
        </p:nvSpPr>
        <p:spPr>
          <a:xfrm>
            <a:off x="391862" y="1472164"/>
            <a:ext cx="7976634" cy="672340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Model Architecture –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Branch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Event Net</a:t>
            </a:r>
          </a:p>
          <a:p>
            <a:pPr defTabSz="829452" hangingPunct="0"/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9BF43DF-8CDC-8C9B-D2F5-9AD72F59DEF2}"/>
              </a:ext>
            </a:extLst>
          </p:cNvPr>
          <p:cNvSpPr txBox="1"/>
          <p:nvPr/>
        </p:nvSpPr>
        <p:spPr>
          <a:xfrm>
            <a:off x="457171" y="1912679"/>
            <a:ext cx="8221162" cy="1623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it-IT" dirty="0"/>
              <a:t>BET </a:t>
            </a:r>
            <a:r>
              <a:rPr lang="it-IT" dirty="0" err="1"/>
              <a:t>processes</a:t>
            </a:r>
            <a:r>
              <a:rPr lang="it-IT" dirty="0"/>
              <a:t> the ACE-</a:t>
            </a:r>
            <a:r>
              <a:rPr lang="it-IT" dirty="0" err="1"/>
              <a:t>encod</a:t>
            </a:r>
            <a:r>
              <a:rPr lang="it-IT" dirty="0"/>
              <a:t> event data to estimate </a:t>
            </a:r>
            <a:r>
              <a:rPr lang="it-IT" dirty="0" err="1"/>
              <a:t>valence</a:t>
            </a:r>
            <a:r>
              <a:rPr lang="it-IT" dirty="0"/>
              <a:t> and </a:t>
            </a:r>
            <a:r>
              <a:rPr lang="it-IT" dirty="0" err="1"/>
              <a:t>arousal</a:t>
            </a:r>
            <a:r>
              <a:rPr lang="it-IT" dirty="0"/>
              <a:t> </a:t>
            </a:r>
            <a:r>
              <a:rPr lang="it-IT" dirty="0" err="1"/>
              <a:t>values</a:t>
            </a:r>
            <a:r>
              <a:rPr lang="it-IT" dirty="0"/>
              <a:t>. </a:t>
            </a:r>
            <a:r>
              <a:rPr lang="it-IT" dirty="0" err="1">
                <a:highlight>
                  <a:srgbClr val="FFFF00"/>
                </a:highlight>
              </a:rPr>
              <a:t>It</a:t>
            </a:r>
            <a:r>
              <a:rPr lang="it-IT" dirty="0">
                <a:highlight>
                  <a:srgbClr val="FFFF00"/>
                </a:highlight>
              </a:rPr>
              <a:t> </a:t>
            </a:r>
            <a:r>
              <a:rPr lang="it-IT" dirty="0" err="1">
                <a:highlight>
                  <a:srgbClr val="FFFF00"/>
                </a:highlight>
              </a:rPr>
              <a:t>is</a:t>
            </a:r>
            <a:r>
              <a:rPr lang="it-IT" dirty="0">
                <a:highlight>
                  <a:srgbClr val="FFFF00"/>
                </a:highlight>
              </a:rPr>
              <a:t> </a:t>
            </a:r>
            <a:r>
              <a:rPr lang="it-IT" dirty="0" err="1">
                <a:highlight>
                  <a:srgbClr val="FFFF00"/>
                </a:highlight>
              </a:rPr>
              <a:t>designed</a:t>
            </a:r>
            <a:r>
              <a:rPr lang="it-IT" dirty="0">
                <a:highlight>
                  <a:srgbClr val="FFFF00"/>
                </a:highlight>
              </a:rPr>
              <a:t> to be versatile for </a:t>
            </a:r>
            <a:r>
              <a:rPr lang="it-IT" dirty="0" err="1">
                <a:highlight>
                  <a:srgbClr val="FFFF00"/>
                </a:highlight>
              </a:rPr>
              <a:t>both</a:t>
            </a:r>
            <a:r>
              <a:rPr lang="it-IT" dirty="0">
                <a:highlight>
                  <a:srgbClr val="FFFF00"/>
                </a:highlight>
              </a:rPr>
              <a:t> </a:t>
            </a:r>
            <a:r>
              <a:rPr lang="it-IT" dirty="0" err="1">
                <a:highlight>
                  <a:srgbClr val="FFFF00"/>
                </a:highlight>
              </a:rPr>
              <a:t>static</a:t>
            </a:r>
            <a:r>
              <a:rPr lang="it-IT" dirty="0">
                <a:highlight>
                  <a:srgbClr val="FFFF00"/>
                </a:highlight>
              </a:rPr>
              <a:t> and </a:t>
            </a:r>
            <a:r>
              <a:rPr lang="it-IT" dirty="0" err="1">
                <a:highlight>
                  <a:srgbClr val="FFFF00"/>
                </a:highlight>
              </a:rPr>
              <a:t>dynamic</a:t>
            </a:r>
            <a:r>
              <a:rPr lang="it-IT" dirty="0">
                <a:highlight>
                  <a:srgbClr val="FFFF00"/>
                </a:highlight>
              </a:rPr>
              <a:t> </a:t>
            </a:r>
            <a:r>
              <a:rPr lang="it-IT" dirty="0" err="1">
                <a:highlight>
                  <a:srgbClr val="FFFF00"/>
                </a:highlight>
              </a:rPr>
              <a:t>scenes</a:t>
            </a:r>
            <a:r>
              <a:rPr lang="it-IT" dirty="0">
                <a:highlight>
                  <a:srgbClr val="FFFF00"/>
                </a:highlight>
              </a:rPr>
              <a:t> 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b="1" i="0" u="sng" strike="noStrike" baseline="0" dirty="0">
                <a:highlight>
                  <a:srgbClr val="FFFF00"/>
                </a:highlight>
              </a:rPr>
              <a:t>CNN Encoder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sz="1600" b="1" dirty="0"/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16BC4082-600B-D216-FC19-A3E8AC1BEB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2622" y="4367914"/>
            <a:ext cx="4913850" cy="202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7633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13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5FFBBC3-E3DC-3102-B87E-CBF1B084C5E0}"/>
              </a:ext>
            </a:extLst>
          </p:cNvPr>
          <p:cNvSpPr txBox="1"/>
          <p:nvPr/>
        </p:nvSpPr>
        <p:spPr>
          <a:xfrm>
            <a:off x="391862" y="1472164"/>
            <a:ext cx="7976634" cy="672340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Model Architecture –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Branch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Event Net</a:t>
            </a:r>
          </a:p>
          <a:p>
            <a:pPr defTabSz="829452" hangingPunct="0"/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552C804-01BA-B379-4123-07F96E7E7D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921" y="2352217"/>
            <a:ext cx="4211123" cy="1745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2116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14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Experiments</a:t>
            </a:r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and </a:t>
            </a:r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Results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7752D96-DB22-9D24-29C5-D2485C91EDE1}"/>
              </a:ext>
            </a:extLst>
          </p:cNvPr>
          <p:cNvSpPr txBox="1"/>
          <p:nvPr/>
        </p:nvSpPr>
        <p:spPr>
          <a:xfrm>
            <a:off x="457171" y="1433905"/>
            <a:ext cx="8461093" cy="423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t-IT" sz="1600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8798646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15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Conclusions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385729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AC3648D9-6E4E-4032-AAAC-3F7705FCC01A}"/>
              </a:ext>
            </a:extLst>
          </p:cNvPr>
          <p:cNvSpPr txBox="1"/>
          <p:nvPr/>
        </p:nvSpPr>
        <p:spPr>
          <a:xfrm>
            <a:off x="436351" y="1371129"/>
            <a:ext cx="7563918" cy="645987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="t" anchorCtr="0" compatLnSpc="0">
            <a:spAutoFit/>
          </a:bodyPr>
          <a:lstStyle/>
          <a:p>
            <a:pPr defTabSz="829452" hangingPunct="0"/>
            <a:r>
              <a:rPr lang="it-IT" sz="3600" b="1" dirty="0">
                <a:solidFill>
                  <a:srgbClr val="004C7F"/>
                </a:solidFill>
                <a:latin typeface="Arial"/>
                <a:ea typeface="Droid Sans" pitchFamily="2"/>
                <a:cs typeface="FreeSans" pitchFamily="2"/>
              </a:rPr>
              <a:t>Title</a:t>
            </a:r>
            <a:endParaRPr lang="it-IT" dirty="0">
              <a:cs typeface="Calibri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84FAE31-B8CA-47D3-A74E-DC4C3EBFFC7B}"/>
              </a:ext>
            </a:extLst>
          </p:cNvPr>
          <p:cNvSpPr txBox="1"/>
          <p:nvPr/>
        </p:nvSpPr>
        <p:spPr>
          <a:xfrm>
            <a:off x="5674324" y="6425274"/>
            <a:ext cx="2298468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1633" b="1" dirty="0">
                <a:solidFill>
                  <a:srgbClr val="FFFFFF"/>
                </a:solidFill>
                <a:latin typeface="Arial" pitchFamily="18"/>
                <a:ea typeface="Droid Sans" pitchFamily="2"/>
                <a:cs typeface="FreeSans" pitchFamily="2"/>
              </a:rPr>
              <a:t>Firenze, 7 Aprile 2023</a:t>
            </a:r>
          </a:p>
        </p:txBody>
      </p:sp>
      <p:sp>
        <p:nvSpPr>
          <p:cNvPr id="11" name="Sottotitolo 2">
            <a:extLst>
              <a:ext uri="{FF2B5EF4-FFF2-40B4-BE49-F238E27FC236}">
                <a16:creationId xmlns:a16="http://schemas.microsoft.com/office/drawing/2014/main" id="{AD2D168F-9FD8-4422-8ED3-C7D508B95660}"/>
              </a:ext>
            </a:extLst>
          </p:cNvPr>
          <p:cNvSpPr txBox="1">
            <a:spLocks/>
          </p:cNvSpPr>
          <p:nvPr/>
        </p:nvSpPr>
        <p:spPr>
          <a:xfrm>
            <a:off x="436351" y="5569417"/>
            <a:ext cx="2311331" cy="11160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buFont typeface="Arial"/>
              <a:buNone/>
              <a:defRPr lang="it-IT" sz="2000" b="1" kern="1200" dirty="0">
                <a:solidFill>
                  <a:srgbClr val="003257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it-IT" sz="1600" i="1" dirty="0">
                <a:solidFill>
                  <a:schemeClr val="tx1"/>
                </a:solidFill>
                <a:latin typeface="Arial"/>
                <a:cs typeface="Arial"/>
              </a:rPr>
              <a:t>Giulia Bertazzini</a:t>
            </a:r>
          </a:p>
          <a:p>
            <a:pPr algn="l"/>
            <a:r>
              <a:rPr lang="it-IT" sz="1600" i="1" dirty="0">
                <a:solidFill>
                  <a:schemeClr val="tx1"/>
                </a:solidFill>
                <a:latin typeface="Arial"/>
                <a:cs typeface="Arial"/>
              </a:rPr>
              <a:t>Niccolò Guiducci</a:t>
            </a:r>
          </a:p>
        </p:txBody>
      </p:sp>
    </p:spTree>
    <p:extLst>
      <p:ext uri="{BB962C8B-B14F-4D97-AF65-F5344CB8AC3E}">
        <p14:creationId xmlns:p14="http://schemas.microsoft.com/office/powerpoint/2010/main" val="1859011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2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Goals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D6570B8-08B1-8A14-F9E6-817934871932}"/>
              </a:ext>
            </a:extLst>
          </p:cNvPr>
          <p:cNvSpPr txBox="1"/>
          <p:nvPr/>
        </p:nvSpPr>
        <p:spPr>
          <a:xfrm>
            <a:off x="520860" y="1707266"/>
            <a:ext cx="7683412" cy="792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/>
              <a:t>Generate </a:t>
            </a:r>
            <a:r>
              <a:rPr lang="it-IT" sz="1600" b="1" dirty="0"/>
              <a:t>video events from RGB </a:t>
            </a:r>
            <a:r>
              <a:rPr lang="it-IT" sz="1600" b="1" dirty="0" err="1"/>
              <a:t>videos</a:t>
            </a:r>
            <a:r>
              <a:rPr lang="it-IT" sz="1600" dirty="0"/>
              <a:t>, </a:t>
            </a:r>
            <a:r>
              <a:rPr lang="it-IT" sz="1600" dirty="0" err="1"/>
              <a:t>labeled</a:t>
            </a:r>
            <a:r>
              <a:rPr lang="it-IT" sz="1600" dirty="0"/>
              <a:t> with </a:t>
            </a:r>
            <a:r>
              <a:rPr lang="it-IT" sz="1600" dirty="0" err="1"/>
              <a:t>valence</a:t>
            </a:r>
            <a:r>
              <a:rPr lang="it-IT" sz="1600" dirty="0"/>
              <a:t> and </a:t>
            </a:r>
            <a:r>
              <a:rPr lang="it-IT" sz="1600" dirty="0" err="1"/>
              <a:t>arousal</a:t>
            </a:r>
            <a:endParaRPr lang="it-IT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/>
              <a:t>Estimate </a:t>
            </a:r>
            <a:r>
              <a:rPr lang="it-IT" sz="1600" b="1" dirty="0" err="1"/>
              <a:t>valence</a:t>
            </a:r>
            <a:r>
              <a:rPr lang="it-IT" sz="1600" b="1" dirty="0"/>
              <a:t> and </a:t>
            </a:r>
            <a:r>
              <a:rPr lang="it-IT" sz="1600" b="1" dirty="0" err="1"/>
              <a:t>arousal</a:t>
            </a:r>
            <a:r>
              <a:rPr lang="it-IT" sz="1600" b="1" dirty="0"/>
              <a:t> </a:t>
            </a:r>
            <a:r>
              <a:rPr lang="it-IT" sz="1600" dirty="0" err="1"/>
              <a:t>values</a:t>
            </a:r>
            <a:r>
              <a:rPr lang="it-IT" sz="1600" dirty="0"/>
              <a:t> on </a:t>
            </a:r>
            <a:r>
              <a:rPr lang="it-IT" sz="1600" b="1" dirty="0"/>
              <a:t>video events</a:t>
            </a:r>
            <a:endParaRPr lang="it-IT" sz="1600" b="1" dirty="0">
              <a:highlight>
                <a:srgbClr val="FFFF00"/>
              </a:highlight>
            </a:endParaRPr>
          </a:p>
        </p:txBody>
      </p:sp>
      <p:pic>
        <p:nvPicPr>
          <p:cNvPr id="26" name="Immagine 25" descr="Immagine che contiene persona, donna&#10;&#10;Descrizione generata automaticamente">
            <a:extLst>
              <a:ext uri="{FF2B5EF4-FFF2-40B4-BE49-F238E27FC236}">
                <a16:creationId xmlns:a16="http://schemas.microsoft.com/office/drawing/2014/main" id="{CCA9F037-2A1E-EABC-9B10-FE3D7C9A5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106" y="3114148"/>
            <a:ext cx="3109515" cy="248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766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3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Introduction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CBA40FA-CE8B-9B54-1723-3EEA2D57AB0C}"/>
              </a:ext>
            </a:extLst>
          </p:cNvPr>
          <p:cNvSpPr txBox="1"/>
          <p:nvPr/>
        </p:nvSpPr>
        <p:spPr>
          <a:xfrm>
            <a:off x="391862" y="1472164"/>
            <a:ext cx="7976634" cy="37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Video Events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3694432E-A6B2-0EF5-BEE9-DF0DA7A391B3}"/>
                  </a:ext>
                </a:extLst>
              </p:cNvPr>
              <p:cNvSpPr txBox="1"/>
              <p:nvPr/>
            </p:nvSpPr>
            <p:spPr>
              <a:xfrm>
                <a:off x="457171" y="1979271"/>
                <a:ext cx="8221162" cy="37474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dirty="0">
                    <a:sym typeface="Wingdings" panose="05000000000000000000" pitchFamily="2" charset="2"/>
                  </a:rPr>
                  <a:t>Unlike </a:t>
                </a:r>
                <a:r>
                  <a:rPr lang="it-IT" sz="1600" dirty="0" err="1">
                    <a:sym typeface="Wingdings" panose="05000000000000000000" pitchFamily="2" charset="2"/>
                  </a:rPr>
                  <a:t>traditional</a:t>
                </a:r>
                <a:r>
                  <a:rPr lang="it-IT" sz="1600" dirty="0">
                    <a:sym typeface="Wingdings" panose="05000000000000000000" pitchFamily="2" charset="2"/>
                  </a:rPr>
                  <a:t> </a:t>
                </a:r>
                <a:r>
                  <a:rPr lang="it-IT" sz="1600" dirty="0" err="1">
                    <a:sym typeface="Wingdings" panose="05000000000000000000" pitchFamily="2" charset="2"/>
                  </a:rPr>
                  <a:t>cameras</a:t>
                </a:r>
                <a:r>
                  <a:rPr lang="it-IT" sz="1600" dirty="0">
                    <a:sym typeface="Wingdings" panose="05000000000000000000" pitchFamily="2" charset="2"/>
                  </a:rPr>
                  <a:t>, video events </a:t>
                </a:r>
                <a:r>
                  <a:rPr lang="it-IT" sz="1600" dirty="0" err="1">
                    <a:sym typeface="Wingdings" panose="05000000000000000000" pitchFamily="2" charset="2"/>
                  </a:rPr>
                  <a:t>ones</a:t>
                </a:r>
                <a:r>
                  <a:rPr lang="it-IT" sz="1600" dirty="0">
                    <a:sym typeface="Wingdings" panose="05000000000000000000" pitchFamily="2" charset="2"/>
                  </a:rPr>
                  <a:t> work </a:t>
                </a:r>
                <a:r>
                  <a:rPr lang="it-IT" sz="1600" b="1" dirty="0" err="1">
                    <a:sym typeface="Wingdings" panose="05000000000000000000" pitchFamily="2" charset="2"/>
                  </a:rPr>
                  <a:t>asynchronously</a:t>
                </a:r>
                <a:r>
                  <a:rPr lang="it-IT" sz="1600" dirty="0">
                    <a:sym typeface="Wingdings" panose="05000000000000000000" pitchFamily="2" charset="2"/>
                  </a:rPr>
                  <a:t> and </a:t>
                </a:r>
                <a:r>
                  <a:rPr lang="it-IT" sz="1600" dirty="0" err="1">
                    <a:sym typeface="Wingdings" panose="05000000000000000000" pitchFamily="2" charset="2"/>
                  </a:rPr>
                  <a:t>capture</a:t>
                </a:r>
                <a:r>
                  <a:rPr lang="it-IT" sz="1600" dirty="0">
                    <a:sym typeface="Wingdings" panose="05000000000000000000" pitchFamily="2" charset="2"/>
                  </a:rPr>
                  <a:t> the </a:t>
                </a:r>
                <a:r>
                  <a:rPr lang="it-IT" sz="1600" b="1" dirty="0">
                    <a:sym typeface="Wingdings" panose="05000000000000000000" pitchFamily="2" charset="2"/>
                  </a:rPr>
                  <a:t>per-pixel optical </a:t>
                </a:r>
                <a:r>
                  <a:rPr lang="it-IT" sz="1600" b="1" dirty="0" err="1">
                    <a:sym typeface="Wingdings" panose="05000000000000000000" pitchFamily="2" charset="2"/>
                  </a:rPr>
                  <a:t>changes</a:t>
                </a:r>
                <a:r>
                  <a:rPr lang="it-IT" sz="1600" dirty="0">
                    <a:sym typeface="Wingdings" panose="05000000000000000000" pitchFamily="2" charset="2"/>
                  </a:rPr>
                  <a:t> </a:t>
                </a:r>
              </a:p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dirty="0" err="1">
                    <a:sym typeface="Wingdings" panose="05000000000000000000" pitchFamily="2" charset="2"/>
                  </a:rPr>
                  <a:t>Don’t</a:t>
                </a:r>
                <a:r>
                  <a:rPr lang="it-IT" sz="1600" dirty="0">
                    <a:sym typeface="Wingdings" panose="05000000000000000000" pitchFamily="2" charset="2"/>
                  </a:rPr>
                  <a:t> output frames </a:t>
                </a:r>
                <a:r>
                  <a:rPr lang="it-IT" sz="1600" dirty="0" err="1">
                    <a:sym typeface="Wingdings" panose="05000000000000000000" pitchFamily="2" charset="2"/>
                  </a:rPr>
                  <a:t>but</a:t>
                </a:r>
                <a:r>
                  <a:rPr lang="it-IT" sz="1600" dirty="0">
                    <a:sym typeface="Wingdings" panose="05000000000000000000" pitchFamily="2" charset="2"/>
                  </a:rPr>
                  <a:t> events </a:t>
                </a:r>
                <a:r>
                  <a:rPr lang="en-US" sz="1600" b="0" i="0" u="none" strike="noStrike" baseline="0" dirty="0"/>
                  <a:t>that are single pixel intensity </a:t>
                </a:r>
                <a:r>
                  <a:rPr lang="it-IT" sz="1600" b="0" i="0" u="none" strike="noStrike" baseline="0" dirty="0" err="1"/>
                  <a:t>changes</a:t>
                </a:r>
                <a:r>
                  <a:rPr lang="it-IT" sz="1600" b="0" i="0" u="none" strike="noStrike" baseline="0" dirty="0"/>
                  <a:t> </a:t>
                </a:r>
                <a:r>
                  <a:rPr lang="it-IT" sz="1600" b="0" i="0" u="none" strike="noStrike" baseline="0" dirty="0" err="1"/>
                  <a:t>at</a:t>
                </a:r>
                <a:r>
                  <a:rPr lang="it-IT" sz="1600" b="0" i="0" u="none" strike="noStrike" baseline="0" dirty="0"/>
                  <a:t> </a:t>
                </a:r>
                <a:r>
                  <a:rPr lang="it-IT" sz="1600" b="1" i="0" u="none" strike="noStrike" baseline="0" dirty="0" err="1"/>
                  <a:t>microsecond</a:t>
                </a:r>
                <a:r>
                  <a:rPr lang="it-IT" sz="1600" b="1" i="0" u="none" strike="noStrike" baseline="0" dirty="0"/>
                  <a:t> </a:t>
                </a:r>
                <a:r>
                  <a:rPr lang="it-IT" sz="1600" b="1" i="0" u="none" strike="noStrike" baseline="0" dirty="0" err="1"/>
                  <a:t>resolution</a:t>
                </a:r>
                <a:endParaRPr lang="it-IT" sz="1600" b="1" dirty="0">
                  <a:sym typeface="Wingdings" panose="05000000000000000000" pitchFamily="2" charset="2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dirty="0">
                    <a:sym typeface="Wingdings" panose="05000000000000000000" pitchFamily="2" charset="2"/>
                  </a:rPr>
                  <a:t>An event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𝒆</m:t>
                        </m:r>
                      </m:e>
                      <m:sub>
                        <m: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𝒌</m:t>
                        </m:r>
                      </m:sub>
                    </m:sSub>
                    <m:r>
                      <a:rPr lang="it-IT" sz="1600" b="1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=(</m:t>
                    </m:r>
                    <m:sSub>
                      <m:sSubPr>
                        <m:ctrlP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𝒙</m:t>
                        </m:r>
                      </m:e>
                      <m:sub>
                        <m: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𝒌</m:t>
                        </m:r>
                      </m:sub>
                    </m:sSub>
                    <m:r>
                      <a:rPr lang="it-IT" sz="1600" b="1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sSub>
                      <m:sSubPr>
                        <m:ctrlP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𝒚</m:t>
                        </m:r>
                      </m:e>
                      <m:sub>
                        <m: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𝒌</m:t>
                        </m:r>
                      </m:sub>
                    </m:sSub>
                    <m:r>
                      <a:rPr lang="it-IT" sz="1600" b="1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sSub>
                      <m:sSubPr>
                        <m:ctrlP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𝒕</m:t>
                        </m:r>
                      </m:e>
                      <m:sub>
                        <m: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𝒌</m:t>
                        </m:r>
                      </m:sub>
                    </m:sSub>
                    <m:r>
                      <a:rPr lang="it-IT" sz="1600" b="1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sSub>
                      <m:sSubPr>
                        <m:ctrlP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𝒑</m:t>
                        </m:r>
                      </m:e>
                      <m:sub>
                        <m: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𝒌</m:t>
                        </m:r>
                      </m:sub>
                    </m:sSub>
                    <m:r>
                      <a:rPr lang="it-IT" sz="1600" b="1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)</m:t>
                    </m:r>
                  </m:oMath>
                </a14:m>
                <a:r>
                  <a:rPr lang="it-IT" sz="1600" b="1" dirty="0">
                    <a:sym typeface="Wingdings" panose="05000000000000000000" pitchFamily="2" charset="2"/>
                  </a:rPr>
                  <a:t> </a:t>
                </a:r>
                <a:r>
                  <a:rPr lang="it-IT" sz="1600" dirty="0" err="1">
                    <a:sym typeface="Wingdings" panose="05000000000000000000" pitchFamily="2" charset="2"/>
                  </a:rPr>
                  <a:t>is</a:t>
                </a:r>
                <a:r>
                  <a:rPr lang="it-IT" sz="1600" dirty="0">
                    <a:sym typeface="Wingdings" panose="05000000000000000000" pitchFamily="2" charset="2"/>
                  </a:rPr>
                  <a:t> </a:t>
                </a:r>
                <a:r>
                  <a:rPr lang="it-IT" sz="1600" dirty="0" err="1">
                    <a:sym typeface="Wingdings" panose="05000000000000000000" pitchFamily="2" charset="2"/>
                  </a:rPr>
                  <a:t>triggered</a:t>
                </a:r>
                <a:r>
                  <a:rPr lang="it-IT" sz="1600" dirty="0">
                    <a:sym typeface="Wingdings" panose="05000000000000000000" pitchFamily="2" charset="2"/>
                  </a:rPr>
                  <a:t> </a:t>
                </a:r>
                <a:r>
                  <a:rPr lang="it-IT" sz="1600" dirty="0" err="1">
                    <a:sym typeface="Wingdings" panose="05000000000000000000" pitchFamily="2" charset="2"/>
                  </a:rPr>
                  <a:t>when</a:t>
                </a:r>
                <a:r>
                  <a:rPr lang="it-IT" sz="1600" dirty="0">
                    <a:sym typeface="Wingdings" panose="05000000000000000000" pitchFamily="2" charset="2"/>
                  </a:rPr>
                  <a:t> the </a:t>
                </a:r>
                <a:r>
                  <a:rPr lang="it-IT" sz="1600" dirty="0" err="1">
                    <a:sym typeface="Wingdings" panose="05000000000000000000" pitchFamily="2" charset="2"/>
                  </a:rPr>
                  <a:t>magnitude</a:t>
                </a:r>
                <a:r>
                  <a:rPr lang="it-IT" sz="1600" dirty="0">
                    <a:sym typeface="Wingdings" panose="05000000000000000000" pitchFamily="2" charset="2"/>
                  </a:rPr>
                  <a:t> </a:t>
                </a:r>
                <a:r>
                  <a:rPr lang="en-US" sz="1600" b="0" i="0" u="none" strike="noStrike" baseline="0" dirty="0"/>
                  <a:t>of the log brightness at pixel</a:t>
                </a:r>
                <a:r>
                  <a:rPr lang="en-US" sz="1600" b="0" i="0" u="none" strike="noStrike" dirty="0"/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sSub>
                      <m:sSubPr>
                        <m:ctrlPr>
                          <a:rPr lang="it-IT" sz="16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it-IT" sz="16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𝑥</m:t>
                        </m:r>
                      </m:e>
                      <m:sub>
                        <m:r>
                          <a:rPr lang="it-IT" sz="16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𝑘</m:t>
                        </m:r>
                      </m:sub>
                    </m:sSub>
                    <m:r>
                      <a:rPr lang="it-IT" sz="1600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sSub>
                      <m:sSubPr>
                        <m:ctrlPr>
                          <a:rPr lang="it-IT" sz="16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it-IT" sz="16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𝑦</m:t>
                        </m:r>
                      </m:e>
                      <m:sub>
                        <m:r>
                          <a:rPr lang="it-IT" sz="16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𝑘</m:t>
                        </m:r>
                      </m:sub>
                    </m:sSub>
                    <m:r>
                      <a:rPr lang="it-IT" sz="16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)</m:t>
                    </m:r>
                  </m:oMath>
                </a14:m>
                <a:r>
                  <a:rPr lang="en-US" sz="1600" b="0" i="0" u="none" strike="noStrike" baseline="0" dirty="0"/>
                  <a:t> and time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it-IT" sz="16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𝑡</m:t>
                        </m:r>
                      </m:e>
                      <m:sub>
                        <m:r>
                          <a:rPr lang="it-IT" sz="16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1600" b="0" i="0" u="none" strike="noStrike" baseline="0" dirty="0"/>
                  <a:t> has changed by more than a threshold </a:t>
                </a:r>
                <a14:m>
                  <m:oMath xmlns:m="http://schemas.openxmlformats.org/officeDocument/2006/math">
                    <m:r>
                      <a:rPr lang="it-IT" sz="1600" b="0" i="1" u="none" strike="noStrike" baseline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it-IT" sz="1600" b="0" i="1" u="none" strike="noStrike" baseline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 b="0" i="0" u="none" strike="noStrike" baseline="0" dirty="0"/>
                  <a:t>since the last event at the same pixel</a:t>
                </a:r>
                <a:r>
                  <a:rPr lang="en-US" sz="1600" b="0" i="0" u="none" strike="noStrike" dirty="0"/>
                  <a:t> </a:t>
                </a:r>
              </a:p>
              <a:p>
                <a:pPr>
                  <a:lnSpc>
                    <a:spcPct val="150000"/>
                  </a:lnSpc>
                </a:pPr>
                <a:endParaRPr lang="en-US" sz="1600" b="0" i="0" u="none" strike="noStrike" dirty="0"/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1600" b="1" i="1" smtClean="0">
                          <a:latin typeface="Cambria Math" panose="02040503050406030204" pitchFamily="18" charset="0"/>
                        </a:rPr>
                        <m:t>∆</m:t>
                      </m:r>
                      <m:r>
                        <a:rPr lang="pl-PL" sz="1600" b="1" i="1">
                          <a:latin typeface="Cambria Math" panose="02040503050406030204" pitchFamily="18" charset="0"/>
                        </a:rPr>
                        <m:t>𝑳</m:t>
                      </m:r>
                      <m:d>
                        <m:dPr>
                          <m:ctrlPr>
                            <a:rPr lang="pl-PL" sz="16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l-PL" sz="1600" b="1" i="1">
                              <a:latin typeface="Cambria Math" panose="02040503050406030204" pitchFamily="18" charset="0"/>
                            </a:rPr>
                            <m:t>𝒖</m:t>
                          </m:r>
                          <m:r>
                            <a:rPr lang="pl-PL" sz="1600" b="1" i="1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it-IT" sz="16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600" b="1" i="1" smtClean="0"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e>
                            <m:sub>
                              <m:r>
                                <a:rPr lang="it-IT" sz="1600" b="1" i="1" smtClean="0">
                                  <a:latin typeface="Cambria Math" panose="02040503050406030204" pitchFamily="18" charset="0"/>
                                </a:rPr>
                                <m:t>𝒌</m:t>
                              </m:r>
                            </m:sub>
                          </m:sSub>
                        </m:e>
                      </m:d>
                      <m:r>
                        <a:rPr lang="pl-PL" sz="1600" b="1" i="1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pl-PL" sz="1600" b="1" i="1">
                          <a:latin typeface="Cambria Math" panose="02040503050406030204" pitchFamily="18" charset="0"/>
                        </a:rPr>
                        <m:t>𝑳</m:t>
                      </m:r>
                      <m:d>
                        <m:dPr>
                          <m:ctrlPr>
                            <a:rPr lang="pl-PL" sz="16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l-PL" sz="1600" b="1" i="1">
                              <a:latin typeface="Cambria Math" panose="02040503050406030204" pitchFamily="18" charset="0"/>
                            </a:rPr>
                            <m:t>𝒖</m:t>
                          </m:r>
                          <m:r>
                            <a:rPr lang="pl-PL" sz="1600" b="1" i="1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it-IT" sz="16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l-PL" sz="1600" b="1" i="1"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e>
                            <m:sub>
                              <m:r>
                                <a:rPr lang="it-IT" sz="1600" b="1" i="1" smtClean="0">
                                  <a:latin typeface="Cambria Math" panose="02040503050406030204" pitchFamily="18" charset="0"/>
                                </a:rPr>
                                <m:t>𝒌</m:t>
                              </m:r>
                            </m:sub>
                          </m:sSub>
                        </m:e>
                      </m:d>
                      <m:r>
                        <a:rPr lang="pl-PL" sz="1600" b="1" i="1">
                          <a:latin typeface="Cambria Math" panose="02040503050406030204" pitchFamily="18" charset="0"/>
                        </a:rPr>
                        <m:t>− </m:t>
                      </m:r>
                      <m:r>
                        <a:rPr lang="pl-PL" sz="1600" b="1" i="1">
                          <a:latin typeface="Cambria Math" panose="02040503050406030204" pitchFamily="18" charset="0"/>
                        </a:rPr>
                        <m:t>𝑳</m:t>
                      </m:r>
                      <m:d>
                        <m:dPr>
                          <m:ctrlPr>
                            <a:rPr lang="pl-PL" sz="16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l-PL" sz="1600" b="1" i="1">
                              <a:latin typeface="Cambria Math" panose="02040503050406030204" pitchFamily="18" charset="0"/>
                            </a:rPr>
                            <m:t>𝒖</m:t>
                          </m:r>
                          <m:r>
                            <a:rPr lang="pl-PL" sz="1600" b="1" i="1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it-IT" sz="16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l-PL" sz="1600" b="1" i="1"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e>
                            <m:sub>
                              <m:r>
                                <a:rPr lang="pl-PL" sz="1600" b="1" i="1">
                                  <a:latin typeface="Cambria Math" panose="02040503050406030204" pitchFamily="18" charset="0"/>
                                </a:rPr>
                                <m:t>𝒌</m:t>
                              </m:r>
                            </m:sub>
                          </m:sSub>
                          <m:r>
                            <a:rPr lang="pl-PL" sz="1600" b="1" i="1">
                              <a:latin typeface="Cambria Math" panose="02040503050406030204" pitchFamily="18" charset="0"/>
                            </a:rPr>
                            <m:t> −∆</m:t>
                          </m:r>
                          <m:sSub>
                            <m:sSubPr>
                              <m:ctrlPr>
                                <a:rPr lang="it-IT" sz="16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l-PL" sz="1600" b="1" i="1"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e>
                            <m:sub>
                              <m:r>
                                <a:rPr lang="pl-PL" sz="1600" b="1" i="1">
                                  <a:latin typeface="Cambria Math" panose="02040503050406030204" pitchFamily="18" charset="0"/>
                                </a:rPr>
                                <m:t>𝒌</m:t>
                              </m:r>
                            </m:sub>
                          </m:sSub>
                        </m:e>
                      </m:d>
                      <m:r>
                        <a:rPr lang="pl-PL" sz="1600" b="1" i="1">
                          <a:latin typeface="Cambria Math" panose="02040503050406030204" pitchFamily="18" charset="0"/>
                        </a:rPr>
                        <m:t>≥ </m:t>
                      </m:r>
                      <m:sSub>
                        <m:sSubPr>
                          <m:ctrlPr>
                            <a:rPr lang="it-IT" sz="1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l-PL" sz="1600" b="1" i="1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it-IT" sz="1600" b="1" i="1" smtClean="0">
                              <a:latin typeface="Cambria Math" panose="02040503050406030204" pitchFamily="18" charset="0"/>
                            </a:rPr>
                            <m:t>𝒌</m:t>
                          </m:r>
                        </m:sub>
                      </m:sSub>
                      <m:r>
                        <a:rPr lang="pl-PL" sz="1600" b="1" i="1">
                          <a:latin typeface="Cambria Math" panose="02040503050406030204" pitchFamily="18" charset="0"/>
                        </a:rPr>
                        <m:t>𝑪</m:t>
                      </m:r>
                    </m:oMath>
                  </m:oMathPara>
                </a14:m>
                <a:endParaRPr lang="en-US" sz="1600" b="0" i="0" u="none" strike="noStrike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1600" b="0" i="0" u="none" strike="noStrike" baseline="0" dirty="0"/>
              </a:p>
            </p:txBody>
          </p:sp>
        </mc:Choice>
        <mc:Fallback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3694432E-A6B2-0EF5-BEE9-DF0DA7A391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171" y="1979271"/>
                <a:ext cx="8221162" cy="3747436"/>
              </a:xfrm>
              <a:prstGeom prst="rect">
                <a:avLst/>
              </a:prstGeom>
              <a:blipFill>
                <a:blip r:embed="rId3"/>
                <a:stretch>
                  <a:fillRect l="-297" r="-29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60955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4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Introduction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CBA40FA-CE8B-9B54-1723-3EEA2D57AB0C}"/>
              </a:ext>
            </a:extLst>
          </p:cNvPr>
          <p:cNvSpPr txBox="1"/>
          <p:nvPr/>
        </p:nvSpPr>
        <p:spPr>
          <a:xfrm>
            <a:off x="391862" y="1472164"/>
            <a:ext cx="7976634" cy="37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Valence and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Arousal</a:t>
            </a:r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pic>
        <p:nvPicPr>
          <p:cNvPr id="3" name="Picture 2" descr="Sensors | Free Full-Text | Predicting Emotion with Biosignals: A Comparison  of Classification and Regression Models for Estimating Valence and Arousal  Level Using Wearable Sensors">
            <a:extLst>
              <a:ext uri="{FF2B5EF4-FFF2-40B4-BE49-F238E27FC236}">
                <a16:creationId xmlns:a16="http://schemas.microsoft.com/office/drawing/2014/main" id="{DA5123E7-9E3B-A094-F138-F5685FC370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1654" y="3752833"/>
            <a:ext cx="3405140" cy="2713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B9649220-47B6-32C1-A4C7-F03F216916DF}"/>
              </a:ext>
            </a:extLst>
          </p:cNvPr>
          <p:cNvSpPr txBox="1"/>
          <p:nvPr/>
        </p:nvSpPr>
        <p:spPr>
          <a:xfrm>
            <a:off x="457171" y="1979271"/>
            <a:ext cx="8221162" cy="1531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1600" dirty="0">
                <a:latin typeface="var(--cxl-lumo-font-secondary)"/>
              </a:rPr>
              <a:t>E</a:t>
            </a:r>
            <a:r>
              <a:rPr lang="en-US" sz="1600" b="0" i="0" dirty="0">
                <a:effectLst/>
                <a:latin typeface="var(--cxl-lumo-font-secondary)"/>
              </a:rPr>
              <a:t>motional experiences can be described by two terms: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i="0" dirty="0">
                <a:effectLst/>
                <a:latin typeface="var(--cxl-lumo-font-secondary)"/>
              </a:rPr>
              <a:t>VALENCE: </a:t>
            </a:r>
            <a:r>
              <a:rPr lang="en-US" sz="1600" b="0" i="0" dirty="0">
                <a:effectLst/>
                <a:latin typeface="var(--cxl-lumo-font-secondary)"/>
              </a:rPr>
              <a:t>a scale that measures the positive or negative affectivity</a:t>
            </a:r>
            <a:r>
              <a:rPr lang="en-US" sz="1600" dirty="0">
                <a:latin typeface="var(--cxl-lumo-font-secondary)"/>
              </a:rPr>
              <a:t> (so</a:t>
            </a:r>
            <a:r>
              <a:rPr lang="en-US" sz="1600" b="0" i="0" dirty="0">
                <a:effectLst/>
                <a:latin typeface="var(--cxl-lumo-font-secondary)"/>
              </a:rPr>
              <a:t> the pleasantness or unpleasantness of something)</a:t>
            </a:r>
            <a:endParaRPr lang="en-US" sz="1600" b="1" i="0" dirty="0">
              <a:effectLst/>
              <a:latin typeface="var(--cxl-lumo-font-secondary)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i="0" dirty="0">
                <a:effectLst/>
                <a:latin typeface="var(--cxl-lumo-font-secondary)"/>
              </a:rPr>
              <a:t>AROUSAL: </a:t>
            </a:r>
            <a:r>
              <a:rPr lang="en-US" sz="1600" b="0" i="0" dirty="0">
                <a:effectLst/>
                <a:latin typeface="var(--cxl-lumo-font-secondary)"/>
              </a:rPr>
              <a:t>is a measure of how calming or exciting the information is</a:t>
            </a:r>
            <a:endParaRPr lang="en-US" sz="1600" dirty="0">
              <a:latin typeface="var(--cxl-lumo-font-secondary)"/>
            </a:endParaRPr>
          </a:p>
        </p:txBody>
      </p:sp>
    </p:spTree>
    <p:extLst>
      <p:ext uri="{BB962C8B-B14F-4D97-AF65-F5344CB8AC3E}">
        <p14:creationId xmlns:p14="http://schemas.microsoft.com/office/powerpoint/2010/main" val="1077085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5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E0E8036-1E4E-045F-7E78-0D7BEDB70BFD}"/>
              </a:ext>
            </a:extLst>
          </p:cNvPr>
          <p:cNvSpPr txBox="1"/>
          <p:nvPr/>
        </p:nvSpPr>
        <p:spPr>
          <a:xfrm>
            <a:off x="520860" y="1707266"/>
            <a:ext cx="8316411" cy="2270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/>
              <a:t>In </a:t>
            </a:r>
            <a:r>
              <a:rPr lang="it-IT" sz="1600" dirty="0" err="1"/>
              <a:t>order</a:t>
            </a:r>
            <a:r>
              <a:rPr lang="it-IT" sz="1600" dirty="0"/>
              <a:t> to estimate </a:t>
            </a:r>
            <a:r>
              <a:rPr lang="it-IT" sz="1600" dirty="0" err="1"/>
              <a:t>valence</a:t>
            </a:r>
            <a:r>
              <a:rPr lang="it-IT" sz="1600" dirty="0"/>
              <a:t> and </a:t>
            </a:r>
            <a:r>
              <a:rPr lang="it-IT" sz="1600" dirty="0" err="1"/>
              <a:t>arousal</a:t>
            </a:r>
            <a:r>
              <a:rPr lang="it-IT" sz="1600" dirty="0"/>
              <a:t> on video events, first of </a:t>
            </a:r>
            <a:r>
              <a:rPr lang="it-IT" sz="1600" dirty="0" err="1"/>
              <a:t>all</a:t>
            </a:r>
            <a:r>
              <a:rPr lang="it-IT" sz="1600" dirty="0"/>
              <a:t> </a:t>
            </a:r>
            <a:r>
              <a:rPr lang="it-IT" sz="1600" dirty="0" err="1"/>
              <a:t>we</a:t>
            </a:r>
            <a:r>
              <a:rPr lang="it-IT" sz="1600" dirty="0"/>
              <a:t> </a:t>
            </a:r>
            <a:r>
              <a:rPr lang="it-IT" sz="1600" b="1" dirty="0" err="1"/>
              <a:t>generated</a:t>
            </a:r>
            <a:r>
              <a:rPr lang="it-IT" sz="1600" b="1" dirty="0"/>
              <a:t> the events </a:t>
            </a:r>
            <a:r>
              <a:rPr lang="it-IT" sz="1600" dirty="0" err="1"/>
              <a:t>starting</a:t>
            </a:r>
            <a:r>
              <a:rPr lang="it-IT" sz="1600" dirty="0"/>
              <a:t> from RGB </a:t>
            </a:r>
            <a:r>
              <a:rPr lang="it-IT" sz="1600" dirty="0" err="1"/>
              <a:t>videos</a:t>
            </a:r>
            <a:endParaRPr lang="it-IT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 err="1"/>
              <a:t>Then</a:t>
            </a:r>
            <a:r>
              <a:rPr lang="it-IT" sz="1600" dirty="0"/>
              <a:t>, </a:t>
            </a:r>
            <a:r>
              <a:rPr lang="it-IT" sz="1600" dirty="0" err="1"/>
              <a:t>we</a:t>
            </a:r>
            <a:r>
              <a:rPr lang="it-IT" sz="1600" dirty="0"/>
              <a:t> </a:t>
            </a:r>
            <a:r>
              <a:rPr lang="it-IT" sz="1600" b="1" dirty="0" err="1"/>
              <a:t>implemented</a:t>
            </a:r>
            <a:r>
              <a:rPr lang="it-IT" sz="1600" b="1" dirty="0"/>
              <a:t> a model </a:t>
            </a:r>
            <a:r>
              <a:rPr lang="it-IT" sz="1600" dirty="0" err="1"/>
              <a:t>which</a:t>
            </a:r>
            <a:r>
              <a:rPr lang="it-IT" sz="1600" dirty="0"/>
              <a:t> </a:t>
            </a:r>
            <a:r>
              <a:rPr lang="it-IT" sz="1600" dirty="0" err="1"/>
              <a:t>given</a:t>
            </a:r>
            <a:r>
              <a:rPr lang="it-IT" sz="1600" dirty="0"/>
              <a:t> an input video event, </a:t>
            </a:r>
            <a:r>
              <a:rPr lang="it-IT" sz="1600" dirty="0" err="1"/>
              <a:t>it</a:t>
            </a:r>
            <a:r>
              <a:rPr lang="it-IT" sz="1600" dirty="0"/>
              <a:t> </a:t>
            </a:r>
            <a:r>
              <a:rPr lang="it-IT" sz="1600" dirty="0" err="1"/>
              <a:t>returns</a:t>
            </a:r>
            <a:r>
              <a:rPr lang="it-IT" sz="1600" dirty="0"/>
              <a:t> an estimate of </a:t>
            </a:r>
            <a:r>
              <a:rPr lang="it-IT" sz="1600" dirty="0" err="1"/>
              <a:t>valence</a:t>
            </a:r>
            <a:r>
              <a:rPr lang="it-IT" sz="1600" dirty="0"/>
              <a:t> and </a:t>
            </a:r>
            <a:r>
              <a:rPr lang="it-IT" sz="1600" dirty="0" err="1"/>
              <a:t>arousal</a:t>
            </a:r>
            <a:r>
              <a:rPr lang="it-IT" sz="1600" dirty="0"/>
              <a:t> on </a:t>
            </a:r>
            <a:r>
              <a:rPr lang="it-IT" sz="1600" dirty="0" err="1"/>
              <a:t>this</a:t>
            </a:r>
            <a:r>
              <a:rPr lang="it-IT" sz="1600" dirty="0"/>
              <a:t> one  </a:t>
            </a:r>
            <a:r>
              <a:rPr lang="it-IT" sz="1600" b="1" dirty="0"/>
              <a:t> </a:t>
            </a:r>
          </a:p>
          <a:p>
            <a:pPr>
              <a:lnSpc>
                <a:spcPct val="150000"/>
              </a:lnSpc>
            </a:pPr>
            <a:endParaRPr lang="it-IT" sz="1600" dirty="0"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it-IT" sz="1600" dirty="0">
              <a:sym typeface="Wingdings" panose="05000000000000000000" pitchFamily="2" charset="2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6204954-CC17-C0AE-D7CC-61E316AA8D6E}"/>
              </a:ext>
            </a:extLst>
          </p:cNvPr>
          <p:cNvSpPr txBox="1"/>
          <p:nvPr/>
        </p:nvSpPr>
        <p:spPr>
          <a:xfrm>
            <a:off x="457171" y="3917824"/>
            <a:ext cx="7976634" cy="37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Main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Tools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5BF7328-9F09-0135-01A0-B028716B99AE}"/>
              </a:ext>
            </a:extLst>
          </p:cNvPr>
          <p:cNvSpPr txBox="1"/>
          <p:nvPr/>
        </p:nvSpPr>
        <p:spPr>
          <a:xfrm>
            <a:off x="457172" y="4447204"/>
            <a:ext cx="2535894" cy="263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b="1" dirty="0"/>
              <a:t>ESIM Simulator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b="1" dirty="0"/>
              <a:t>Python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b="1" dirty="0" err="1"/>
              <a:t>PyTorch</a:t>
            </a:r>
            <a:r>
              <a:rPr lang="it-IT" sz="1600" b="1" dirty="0"/>
              <a:t> </a:t>
            </a:r>
            <a:r>
              <a:rPr lang="it-IT" sz="1600" dirty="0"/>
              <a:t>framework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b="1" dirty="0"/>
              <a:t>CUDA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b="1" dirty="0" err="1"/>
              <a:t>TensorBoard</a:t>
            </a:r>
            <a:endParaRPr lang="it-IT" sz="1600" b="1" dirty="0"/>
          </a:p>
          <a:p>
            <a:pPr>
              <a:lnSpc>
                <a:spcPct val="150000"/>
              </a:lnSpc>
            </a:pPr>
            <a:endParaRPr lang="it-IT" sz="1600" dirty="0"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it-IT" sz="1600" dirty="0">
              <a:sym typeface="Wingdings" panose="05000000000000000000" pitchFamily="2" charset="2"/>
            </a:endParaRPr>
          </a:p>
        </p:txBody>
      </p:sp>
      <p:pic>
        <p:nvPicPr>
          <p:cNvPr id="7" name="Picture 2" descr="Python (programming language) - Wikipedia">
            <a:extLst>
              <a:ext uri="{FF2B5EF4-FFF2-40B4-BE49-F238E27FC236}">
                <a16:creationId xmlns:a16="http://schemas.microsoft.com/office/drawing/2014/main" id="{6293309C-93A8-136E-C7CB-339D8E73F7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866" y="4260731"/>
            <a:ext cx="812128" cy="890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Facebook and Microsoft launch PyTorch Enterprise Support Program |  VentureBeat">
            <a:extLst>
              <a:ext uri="{FF2B5EF4-FFF2-40B4-BE49-F238E27FC236}">
                <a16:creationId xmlns:a16="http://schemas.microsoft.com/office/drawing/2014/main" id="{F914AA57-AAEF-C00B-2EB1-115A484A75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3555" y="5439709"/>
            <a:ext cx="2127381" cy="1063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uda · GitHub Topics · GitHub">
            <a:extLst>
              <a:ext uri="{FF2B5EF4-FFF2-40B4-BE49-F238E27FC236}">
                <a16:creationId xmlns:a16="http://schemas.microsoft.com/office/drawing/2014/main" id="{E5CBAE6A-6344-A51B-6AE3-94AC08820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18" t="9069" r="27442" b="8760"/>
          <a:stretch/>
        </p:blipFill>
        <p:spPr bwMode="auto">
          <a:xfrm>
            <a:off x="5882986" y="3532898"/>
            <a:ext cx="1392865" cy="1492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ensorBoard | TensorFlow">
            <a:extLst>
              <a:ext uri="{FF2B5EF4-FFF2-40B4-BE49-F238E27FC236}">
                <a16:creationId xmlns:a16="http://schemas.microsoft.com/office/drawing/2014/main" id="{BC940313-FE62-85E2-795B-AC00827F9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9418" y="4738335"/>
            <a:ext cx="2388782" cy="1343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6841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6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– Dataset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5FFBBC3-E3DC-3102-B87E-CBF1B084C5E0}"/>
              </a:ext>
            </a:extLst>
          </p:cNvPr>
          <p:cNvSpPr txBox="1"/>
          <p:nvPr/>
        </p:nvSpPr>
        <p:spPr>
          <a:xfrm>
            <a:off x="391862" y="1472164"/>
            <a:ext cx="7976634" cy="672340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AFEW-VA Dataset</a:t>
            </a:r>
          </a:p>
          <a:p>
            <a:pPr defTabSz="829452" hangingPunct="0"/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33F710D-DDDF-FC42-6671-64F41F0B4D36}"/>
              </a:ext>
            </a:extLst>
          </p:cNvPr>
          <p:cNvSpPr txBox="1"/>
          <p:nvPr/>
        </p:nvSpPr>
        <p:spPr>
          <a:xfrm>
            <a:off x="457171" y="1979271"/>
            <a:ext cx="8221162" cy="1900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Collection of </a:t>
            </a:r>
            <a:r>
              <a:rPr lang="en-US" sz="1600" b="1" dirty="0"/>
              <a:t>600 RGB videos </a:t>
            </a:r>
            <a:r>
              <a:rPr lang="en-US" sz="1600" dirty="0"/>
              <a:t>extracted from features films</a:t>
            </a:r>
            <a:endParaRPr lang="en-US" sz="1600" dirty="0">
              <a:solidFill>
                <a:srgbClr val="222222"/>
              </a:solidFill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22222"/>
                </a:solidFill>
              </a:rPr>
              <a:t>Each video contains </a:t>
            </a:r>
            <a:r>
              <a:rPr lang="en-US" sz="1600" b="0" i="0" dirty="0">
                <a:solidFill>
                  <a:srgbClr val="222222"/>
                </a:solidFill>
                <a:effectLst/>
              </a:rPr>
              <a:t>per-frame annotations levels of valence and arousal </a:t>
            </a:r>
            <a:r>
              <a:rPr lang="en-US" sz="1600" dirty="0">
                <a:solidFill>
                  <a:srgbClr val="222222"/>
                </a:solidFill>
              </a:rPr>
              <a:t>(which are discrete values in the </a:t>
            </a:r>
            <a:r>
              <a:rPr lang="en-US" sz="1600" b="1" dirty="0">
                <a:solidFill>
                  <a:srgbClr val="222222"/>
                </a:solidFill>
              </a:rPr>
              <a:t>range of -10 to 10</a:t>
            </a:r>
            <a:r>
              <a:rPr lang="en-US" sz="1600" dirty="0">
                <a:solidFill>
                  <a:srgbClr val="222222"/>
                </a:solidFill>
              </a:rPr>
              <a:t>)</a:t>
            </a:r>
            <a:r>
              <a:rPr lang="en-US" sz="1600" b="0" i="0" dirty="0">
                <a:solidFill>
                  <a:srgbClr val="222222"/>
                </a:solidFill>
                <a:effectLst/>
              </a:rPr>
              <a:t>,</a:t>
            </a:r>
            <a:r>
              <a:rPr lang="en-US" sz="1600" b="0" i="0" u="none" strike="noStrike" dirty="0">
                <a:solidFill>
                  <a:srgbClr val="222222"/>
                </a:solidFill>
                <a:effectLst/>
              </a:rPr>
              <a:t> along with </a:t>
            </a:r>
            <a:r>
              <a:rPr lang="en-US" sz="1600" b="1" i="0" u="none" strike="noStrike" dirty="0">
                <a:solidFill>
                  <a:srgbClr val="222222"/>
                </a:solidFill>
                <a:effectLst/>
              </a:rPr>
              <a:t>per-frame annotations of 68 facial landmarks</a:t>
            </a:r>
            <a:r>
              <a:rPr lang="en-US" sz="1600" b="0" i="0" dirty="0">
                <a:solidFill>
                  <a:srgbClr val="222222"/>
                </a:solidFill>
                <a:effectLst/>
              </a:rPr>
              <a:t>. 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Videos range from around 10 frames to longer clips (more than 120 frames); in total, there are 30,000 frames in the entire dataset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1802CC6E-945B-6CF4-51BE-AC65312C3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106" y="4140677"/>
            <a:ext cx="4910593" cy="2325716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D76C3B4B-F527-852F-25E2-397C0BB921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7684" y="3668698"/>
            <a:ext cx="2720259" cy="2547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032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7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– Video Preprocessing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5FFBBC3-E3DC-3102-B87E-CBF1B084C5E0}"/>
              </a:ext>
            </a:extLst>
          </p:cNvPr>
          <p:cNvSpPr txBox="1"/>
          <p:nvPr/>
        </p:nvSpPr>
        <p:spPr>
          <a:xfrm>
            <a:off x="391862" y="1472164"/>
            <a:ext cx="7976634" cy="672340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From RGB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Videos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to Video Events with ESIM Simulator</a:t>
            </a:r>
          </a:p>
          <a:p>
            <a:pPr defTabSz="829452" hangingPunct="0"/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D53509F-4194-AB4B-B5D5-78D5E22740E3}"/>
              </a:ext>
            </a:extLst>
          </p:cNvPr>
          <p:cNvSpPr txBox="1"/>
          <p:nvPr/>
        </p:nvSpPr>
        <p:spPr>
          <a:xfrm>
            <a:off x="457171" y="1979271"/>
            <a:ext cx="8221162" cy="1531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First of all, we </a:t>
            </a:r>
            <a:r>
              <a:rPr lang="en-US" sz="1600" b="1" dirty="0"/>
              <a:t>cropped each frame </a:t>
            </a:r>
            <a:r>
              <a:rPr lang="en-US" sz="1600" dirty="0"/>
              <a:t>of the RGB videos around the subject’s face (thanks to the facial landmarks provided by AFEW-VA dataset) to make them squared of </a:t>
            </a:r>
            <a:r>
              <a:rPr lang="en-US" sz="1600" b="1" dirty="0"/>
              <a:t>size 200x200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After that, we also applied an </a:t>
            </a:r>
            <a:r>
              <a:rPr lang="en-US" sz="1600" b="1" dirty="0"/>
              <a:t>image rotation </a:t>
            </a:r>
            <a:r>
              <a:rPr lang="en-US" sz="1600" dirty="0"/>
              <a:t>on each cropped frame in order to make all the faces in the dataset oriented in the same way, i.e. faced to the camera</a:t>
            </a:r>
          </a:p>
        </p:txBody>
      </p:sp>
      <p:grpSp>
        <p:nvGrpSpPr>
          <p:cNvPr id="46" name="Gruppo 45">
            <a:extLst>
              <a:ext uri="{FF2B5EF4-FFF2-40B4-BE49-F238E27FC236}">
                <a16:creationId xmlns:a16="http://schemas.microsoft.com/office/drawing/2014/main" id="{BF843961-313B-2312-FA51-65F5A00D60E3}"/>
              </a:ext>
            </a:extLst>
          </p:cNvPr>
          <p:cNvGrpSpPr/>
          <p:nvPr/>
        </p:nvGrpSpPr>
        <p:grpSpPr>
          <a:xfrm>
            <a:off x="1608473" y="3833629"/>
            <a:ext cx="5726520" cy="2675294"/>
            <a:chOff x="1540833" y="3791099"/>
            <a:chExt cx="5726520" cy="2675294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B7E659B1-8E73-9EBE-EC52-2534A85C02B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0833" y="3791099"/>
              <a:ext cx="2729024" cy="21832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DDEEEF52-D7FA-A5BF-8DD6-60205F16BB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36388" y="4476235"/>
              <a:ext cx="758062" cy="7580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" name="Freccia a destra 40">
              <a:extLst>
                <a:ext uri="{FF2B5EF4-FFF2-40B4-BE49-F238E27FC236}">
                  <a16:creationId xmlns:a16="http://schemas.microsoft.com/office/drawing/2014/main" id="{FD1A3F06-DBDA-D2D6-26C1-CDA45D4DEA38}"/>
                </a:ext>
              </a:extLst>
            </p:cNvPr>
            <p:cNvSpPr/>
            <p:nvPr/>
          </p:nvSpPr>
          <p:spPr>
            <a:xfrm>
              <a:off x="4787310" y="4476235"/>
              <a:ext cx="608713" cy="812946"/>
            </a:xfrm>
            <a:prstGeom prst="rightArrow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2" name="Rettangolo 41">
              <a:extLst>
                <a:ext uri="{FF2B5EF4-FFF2-40B4-BE49-F238E27FC236}">
                  <a16:creationId xmlns:a16="http://schemas.microsoft.com/office/drawing/2014/main" id="{C5B9193A-0926-E5B1-35B7-CB9CC5656B58}"/>
                </a:ext>
              </a:extLst>
            </p:cNvPr>
            <p:cNvSpPr/>
            <p:nvPr/>
          </p:nvSpPr>
          <p:spPr>
            <a:xfrm>
              <a:off x="1540833" y="3801731"/>
              <a:ext cx="2729024" cy="218321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CC103C87-C333-83B6-A8B2-D204CF6460BC}"/>
                </a:ext>
              </a:extLst>
            </p:cNvPr>
            <p:cNvSpPr/>
            <p:nvPr/>
          </p:nvSpPr>
          <p:spPr>
            <a:xfrm>
              <a:off x="5836388" y="4476236"/>
              <a:ext cx="758062" cy="758061"/>
            </a:xfrm>
            <a:prstGeom prst="rect">
              <a:avLst/>
            </a:prstGeom>
            <a:noFill/>
            <a:ln w="285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4" name="CasellaDiTesto 43">
              <a:extLst>
                <a:ext uri="{FF2B5EF4-FFF2-40B4-BE49-F238E27FC236}">
                  <a16:creationId xmlns:a16="http://schemas.microsoft.com/office/drawing/2014/main" id="{77F3DCF2-294C-9206-2068-FA061E597C97}"/>
                </a:ext>
              </a:extLst>
            </p:cNvPr>
            <p:cNvSpPr txBox="1"/>
            <p:nvPr/>
          </p:nvSpPr>
          <p:spPr>
            <a:xfrm>
              <a:off x="2046332" y="6127839"/>
              <a:ext cx="233384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600" b="1" dirty="0">
                  <a:solidFill>
                    <a:srgbClr val="FF0000"/>
                  </a:solidFill>
                </a:rPr>
                <a:t>ORIGINAL FRAME</a:t>
              </a:r>
            </a:p>
          </p:txBody>
        </p:sp>
        <p:sp>
          <p:nvSpPr>
            <p:cNvPr id="45" name="CasellaDiTesto 44">
              <a:extLst>
                <a:ext uri="{FF2B5EF4-FFF2-40B4-BE49-F238E27FC236}">
                  <a16:creationId xmlns:a16="http://schemas.microsoft.com/office/drawing/2014/main" id="{96A4A957-3779-E4AE-B6F4-88C2E1A75857}"/>
                </a:ext>
              </a:extLst>
            </p:cNvPr>
            <p:cNvSpPr txBox="1"/>
            <p:nvPr/>
          </p:nvSpPr>
          <p:spPr>
            <a:xfrm>
              <a:off x="5260949" y="5385836"/>
              <a:ext cx="200640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600" b="1" dirty="0">
                  <a:solidFill>
                    <a:srgbClr val="00B0F0"/>
                  </a:solidFill>
                </a:rPr>
                <a:t>CROPPED AND </a:t>
              </a:r>
              <a:br>
                <a:rPr lang="it-IT" sz="1600" b="1" dirty="0">
                  <a:solidFill>
                    <a:srgbClr val="00B0F0"/>
                  </a:solidFill>
                </a:rPr>
              </a:br>
              <a:r>
                <a:rPr lang="it-IT" sz="1600" b="1" dirty="0">
                  <a:solidFill>
                    <a:srgbClr val="00B0F0"/>
                  </a:solidFill>
                </a:rPr>
                <a:t>ROTATED FRAME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99576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8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– Video Preprocessing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5FFBBC3-E3DC-3102-B87E-CBF1B084C5E0}"/>
              </a:ext>
            </a:extLst>
          </p:cNvPr>
          <p:cNvSpPr txBox="1"/>
          <p:nvPr/>
        </p:nvSpPr>
        <p:spPr>
          <a:xfrm>
            <a:off x="391862" y="1472164"/>
            <a:ext cx="7976634" cy="672340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From RGB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Videos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to Video Events with ESIM Simulator</a:t>
            </a:r>
          </a:p>
          <a:p>
            <a:pPr defTabSz="829452" hangingPunct="0"/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ED53509F-4194-AB4B-B5D5-78D5E22740E3}"/>
                  </a:ext>
                </a:extLst>
              </p:cNvPr>
              <p:cNvSpPr txBox="1"/>
              <p:nvPr/>
            </p:nvSpPr>
            <p:spPr>
              <a:xfrm>
                <a:off x="457171" y="1979271"/>
                <a:ext cx="8221162" cy="22701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600" dirty="0"/>
                  <a:t>Since the goal was to estimate VA on video events and AFEW-VA dataset contains RGB video, we generated synthetic events for each video, through the </a:t>
                </a:r>
                <a:r>
                  <a:rPr lang="en-US" sz="1600" b="1" dirty="0"/>
                  <a:t>ESIM Simulator </a:t>
                </a:r>
                <a:r>
                  <a:rPr lang="en-US" sz="1600" dirty="0"/>
                  <a:t>tool</a:t>
                </a:r>
              </a:p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600" dirty="0"/>
                  <a:t>Events require </a:t>
                </a:r>
                <a:r>
                  <a:rPr lang="en-US" sz="1600" b="1" dirty="0"/>
                  <a:t>high temporal resolution </a:t>
                </a:r>
                <a:r>
                  <a:rPr lang="en-US" sz="1600" dirty="0">
                    <a:sym typeface="Wingdings" panose="05000000000000000000" pitchFamily="2" charset="2"/>
                  </a:rPr>
                  <a:t> ESIM applies </a:t>
                </a:r>
                <a:r>
                  <a:rPr lang="en-US" sz="1600" b="1" dirty="0">
                    <a:sym typeface="Wingdings" panose="05000000000000000000" pitchFamily="2" charset="2"/>
                  </a:rPr>
                  <a:t>frame </a:t>
                </a:r>
                <a:r>
                  <a:rPr lang="en-US" sz="1600" b="1" dirty="0" err="1">
                    <a:sym typeface="Wingdings" panose="05000000000000000000" pitchFamily="2" charset="2"/>
                  </a:rPr>
                  <a:t>upsampling</a:t>
                </a:r>
                <a:r>
                  <a:rPr lang="en-US" sz="1600" dirty="0">
                    <a:sym typeface="Wingdings" panose="05000000000000000000" pitchFamily="2" charset="2"/>
                  </a:rPr>
                  <a:t>, with a frame interpolation technique that generates, for each pair of consecutive frames,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it-IT" sz="16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𝐾</m:t>
                        </m:r>
                      </m:e>
                      <m:sub>
                        <m:r>
                          <a:rPr lang="it-IT" sz="16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600" dirty="0"/>
                  <a:t> equally spaced intermediate frames</a:t>
                </a:r>
              </a:p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600" dirty="0"/>
                  <a:t>Clearly, this requires to </a:t>
                </a:r>
                <a:r>
                  <a:rPr lang="en-US" sz="1600" b="1" dirty="0"/>
                  <a:t>properly labeled each intermediate frame of the video events </a:t>
                </a:r>
              </a:p>
            </p:txBody>
          </p:sp>
        </mc:Choice>
        <mc:Fallback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ED53509F-4194-AB4B-B5D5-78D5E22740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171" y="1979271"/>
                <a:ext cx="8221162" cy="2270109"/>
              </a:xfrm>
              <a:prstGeom prst="rect">
                <a:avLst/>
              </a:prstGeom>
              <a:blipFill>
                <a:blip r:embed="rId3"/>
                <a:stretch>
                  <a:fillRect l="-297" r="-593" b="-268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Immagine 8">
            <a:extLst>
              <a:ext uri="{FF2B5EF4-FFF2-40B4-BE49-F238E27FC236}">
                <a16:creationId xmlns:a16="http://schemas.microsoft.com/office/drawing/2014/main" id="{42899E0F-81F8-2601-3F77-13C30F7A8F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638" y="4324283"/>
            <a:ext cx="6995481" cy="2533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569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9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– Video Preprocessing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5FFBBC3-E3DC-3102-B87E-CBF1B084C5E0}"/>
              </a:ext>
            </a:extLst>
          </p:cNvPr>
          <p:cNvSpPr txBox="1"/>
          <p:nvPr/>
        </p:nvSpPr>
        <p:spPr>
          <a:xfrm>
            <a:off x="391862" y="1472164"/>
            <a:ext cx="7976634" cy="672340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From RGB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Videos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to Video Events with ESIM Simulator</a:t>
            </a:r>
          </a:p>
          <a:p>
            <a:pPr defTabSz="829452" hangingPunct="0"/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pic>
        <p:nvPicPr>
          <p:cNvPr id="6" name="Immagine 5" descr="Immagine che contiene persona, donna&#10;&#10;Descrizione generata automaticamente">
            <a:extLst>
              <a:ext uri="{FF2B5EF4-FFF2-40B4-BE49-F238E27FC236}">
                <a16:creationId xmlns:a16="http://schemas.microsoft.com/office/drawing/2014/main" id="{869BD3A8-4921-95EF-4AB7-559572DF0A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71" y="2230986"/>
            <a:ext cx="2123983" cy="1699186"/>
          </a:xfrm>
          <a:prstGeom prst="rect">
            <a:avLst/>
          </a:prstGeom>
        </p:spPr>
      </p:pic>
      <p:pic>
        <p:nvPicPr>
          <p:cNvPr id="13" name="Immagine 12" descr="Immagine che contiene grafico&#10;&#10;Descrizione generata automaticamente">
            <a:extLst>
              <a:ext uri="{FF2B5EF4-FFF2-40B4-BE49-F238E27FC236}">
                <a16:creationId xmlns:a16="http://schemas.microsoft.com/office/drawing/2014/main" id="{7A08CE39-3BC5-31F0-F775-E86BE8B40E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6088" y="2458153"/>
            <a:ext cx="4688222" cy="3516165"/>
          </a:xfrm>
          <a:prstGeom prst="rect">
            <a:avLst/>
          </a:prstGeom>
        </p:spPr>
      </p:pic>
      <p:pic>
        <p:nvPicPr>
          <p:cNvPr id="9" name="Immagine 8" descr="Immagine che contiene capelli, indossare, posare, chiusura&#10;&#10;Descrizione generata automaticamente">
            <a:extLst>
              <a:ext uri="{FF2B5EF4-FFF2-40B4-BE49-F238E27FC236}">
                <a16:creationId xmlns:a16="http://schemas.microsoft.com/office/drawing/2014/main" id="{52BC10CB-C018-FFE9-123F-6E6CC7915A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413" y="4533216"/>
            <a:ext cx="1933177" cy="1933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886117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_unifi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plate_unifi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E6976E7BF1AE9438D0BDA87591835B5" ma:contentTypeVersion="2" ma:contentTypeDescription="Create a new document." ma:contentTypeScope="" ma:versionID="cec02cb4319bf745ad8529b6ba0ad744">
  <xsd:schema xmlns:xsd="http://www.w3.org/2001/XMLSchema" xmlns:xs="http://www.w3.org/2001/XMLSchema" xmlns:p="http://schemas.microsoft.com/office/2006/metadata/properties" xmlns:ns3="df7c9fda-53f4-4e50-822d-81e8c90f68aa" targetNamespace="http://schemas.microsoft.com/office/2006/metadata/properties" ma:root="true" ma:fieldsID="9f7f6146777f9446872a7cd375f594a4" ns3:_="">
    <xsd:import namespace="df7c9fda-53f4-4e50-822d-81e8c90f68a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7c9fda-53f4-4e50-822d-81e8c90f68a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CE847D-6061-46A4-BB68-4B08FBD43FD1}">
  <ds:schemaRefs>
    <ds:schemaRef ds:uri="df7c9fda-53f4-4e50-822d-81e8c90f68a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27F04770-D73E-42AC-8E7D-D7326738FD4A}">
  <ds:schemaRefs>
    <ds:schemaRef ds:uri="df7c9fda-53f4-4e50-822d-81e8c90f68a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2EAF64A-B721-41BB-8543-E2FFC5F6CEA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Unifi</Template>
  <TotalTime>3415</TotalTime>
  <Words>793</Words>
  <Application>Microsoft Office PowerPoint</Application>
  <PresentationFormat>Presentazione su schermo (4:3)</PresentationFormat>
  <Paragraphs>106</Paragraphs>
  <Slides>16</Slides>
  <Notes>16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16</vt:i4>
      </vt:variant>
    </vt:vector>
  </HeadingPairs>
  <TitlesOfParts>
    <vt:vector size="24" baseType="lpstr">
      <vt:lpstr>Arial</vt:lpstr>
      <vt:lpstr>Arial Black</vt:lpstr>
      <vt:lpstr>Calibri</vt:lpstr>
      <vt:lpstr>Cambria Math</vt:lpstr>
      <vt:lpstr>Times New Roman</vt:lpstr>
      <vt:lpstr>var(--cxl-lumo-font-secondary)</vt:lpstr>
      <vt:lpstr>template_unifi</vt:lpstr>
      <vt:lpstr>template_unifi1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UNIFI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GC</dc:creator>
  <cp:lastModifiedBy>Giulia Bertazzini</cp:lastModifiedBy>
  <cp:revision>53</cp:revision>
  <dcterms:created xsi:type="dcterms:W3CDTF">2014-01-08T11:46:39Z</dcterms:created>
  <dcterms:modified xsi:type="dcterms:W3CDTF">2023-03-28T11:25:12Z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0x0101002E6976E7BF1AE9438D0BDA87591835B5</vt:lpwstr>
  </property>
</Properties>
</file>

<file path=docProps/thumbnail.jpeg>
</file>